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992" r:id="rId2"/>
    <p:sldId id="1015" r:id="rId3"/>
    <p:sldId id="993" r:id="rId4"/>
    <p:sldId id="995" r:id="rId5"/>
    <p:sldId id="997" r:id="rId6"/>
    <p:sldId id="1000" r:id="rId7"/>
    <p:sldId id="1020" r:id="rId8"/>
    <p:sldId id="998" r:id="rId9"/>
    <p:sldId id="999" r:id="rId10"/>
    <p:sldId id="1023" r:id="rId11"/>
    <p:sldId id="1001" r:id="rId12"/>
    <p:sldId id="989" r:id="rId13"/>
    <p:sldId id="1002" r:id="rId14"/>
    <p:sldId id="1022" r:id="rId15"/>
    <p:sldId id="1024" r:id="rId16"/>
    <p:sldId id="1004" r:id="rId17"/>
    <p:sldId id="996" r:id="rId18"/>
    <p:sldId id="1011" r:id="rId19"/>
    <p:sldId id="1012" r:id="rId20"/>
    <p:sldId id="1013" r:id="rId21"/>
    <p:sldId id="1014" r:id="rId22"/>
    <p:sldId id="1003" r:id="rId23"/>
    <p:sldId id="1009" r:id="rId24"/>
    <p:sldId id="1021" r:id="rId25"/>
    <p:sldId id="1006" r:id="rId26"/>
    <p:sldId id="1007" r:id="rId27"/>
    <p:sldId id="1010" r:id="rId28"/>
    <p:sldId id="1018" r:id="rId29"/>
    <p:sldId id="1017" r:id="rId30"/>
    <p:sldId id="1019" r:id="rId31"/>
    <p:sldId id="1008" r:id="rId32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 autoAdjust="0"/>
    <p:restoredTop sz="93713" autoAdjust="0"/>
  </p:normalViewPr>
  <p:slideViewPr>
    <p:cSldViewPr>
      <p:cViewPr>
        <p:scale>
          <a:sx n="94" d="100"/>
          <a:sy n="94" d="100"/>
        </p:scale>
        <p:origin x="2088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05778-6F76-1145-997B-DAA894B98B9E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17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6668D98-1C33-E445-974D-C42DBB87D855}" type="slidenum">
              <a:rPr lang="it-IT" altLang="it-IT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1363"/>
            <a:ext cx="4953000" cy="37147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504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6668D98-1C33-E445-974D-C42DBB87D855}" type="slidenum">
              <a:rPr lang="it-IT" altLang="it-IT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1363"/>
            <a:ext cx="4953000" cy="37147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295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6668D98-1C33-E445-974D-C42DBB87D855}" type="slidenum">
              <a:rPr lang="it-IT" altLang="it-IT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1363"/>
            <a:ext cx="4953000" cy="37147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830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6668D98-1C33-E445-974D-C42DBB87D855}" type="slidenum">
              <a:rPr lang="it-IT" altLang="it-IT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1363"/>
            <a:ext cx="4953000" cy="37147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499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6668D98-1C33-E445-974D-C42DBB87D855}" type="slidenum">
              <a:rPr lang="it-IT" altLang="it-IT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1363"/>
            <a:ext cx="4953000" cy="37147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115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6668D98-1C33-E445-974D-C42DBB87D855}" type="slidenum">
              <a:rPr lang="it-IT" altLang="it-IT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1363"/>
            <a:ext cx="4953000" cy="37147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03763"/>
            <a:ext cx="496570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160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genengnews.com/news/mechanism-that-prevents-the-death-of-neurons-identified/&amp;psig=AOvVaw2r6K-xeo_aCVn4bZjWxlbU&amp;ust=1606773479509000&amp;source=images&amp;cd=vfe&amp;ved=0CAIQjRxqFwoTCPD4yurfqO0CFQAAAAAdAAAAABAJ" TargetMode="Externa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corriere.it/cronache/20_giugno_10/riapertura-discoteche-15-giugno-regole-c1ea68e2-aaee-11ea-ab2d-35b3b77b559f.shtml&amp;psig=AOvVaw2cnppkcVk7TaVGOb2TJAmW&amp;ust=1609684185303000&amp;source=images&amp;cd=vfe&amp;ved=0CAIQjRxqFwoTCPD0zYS7_e0CFQAAAAAdAAAAABAD" TargetMode="External"/><Relationship Id="rId4" Type="http://schemas.openxmlformats.org/officeDocument/2006/relationships/image" Target="../media/image7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genengnews.com/news/mechanism-that-prevents-the-death-of-neurons-identified/&amp;psig=AOvVaw2r6K-xeo_aCVn4bZjWxlbU&amp;ust=1606773479509000&amp;source=images&amp;cd=vfe&amp;ved=0CAIQjRxqFwoTCPD4yurfqO0CFQAAAAAdAAAAABAJ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14.png"/><Relationship Id="rId6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Relationship Id="rId7" Type="http://schemas.openxmlformats.org/officeDocument/2006/relationships/hyperlink" Target="https://www.google.com/url?sa=i&amp;url=https://www.iconfinder.com/icons/111717/zoom_in_icon&amp;psig=AOvVaw0FxF5742-IDLvLPhZZx1tQ&amp;ust=1606773842711000&amp;source=images&amp;cd=vfe&amp;ved=0CAIQjRxqFwoTCPjRhrDhqO0CFQAAAAAdAAAAABAY" TargetMode="External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genengnews.com/news/mechanism-that-prevents-the-death-of-neurons-identified/&amp;psig=AOvVaw2r6K-xeo_aCVn4bZjWxlbU&amp;ust=1606773479509000&amp;source=images&amp;cd=vfe&amp;ved=0CAIQjRxqFwoTCPD4yurfqO0CFQAAAAAdAAAAABAJ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14.png"/><Relationship Id="rId6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Relationship Id="rId7" Type="http://schemas.openxmlformats.org/officeDocument/2006/relationships/hyperlink" Target="https://www.google.com/url?sa=i&amp;url=https://www.iconfinder.com/icons/111717/zoom_in_icon&amp;psig=AOvVaw0FxF5742-IDLvLPhZZx1tQ&amp;ust=1606773842711000&amp;source=images&amp;cd=vfe&amp;ved=0CAIQjRxqFwoTCPjRhrDhqO0CFQAAAAAdAAAAABAY" TargetMode="External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corriere.it/cronache/20_giugno_10/riapertura-discoteche-15-giugno-regole-c1ea68e2-aaee-11ea-ab2d-35b3b77b559f.shtml&amp;psig=AOvVaw2cnppkcVk7TaVGOb2TJAmW&amp;ust=1609684185303000&amp;source=images&amp;cd=vfe&amp;ved=0CAIQjRxqFwoTCPD0zYS7_e0CFQAAAAAdAAAAABAD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corriere.it/cronache/20_giugno_10/riapertura-discoteche-15-giugno-regole-c1ea68e2-aaee-11ea-ab2d-35b3b77b559f.shtml&amp;psig=AOvVaw2cnppkcVk7TaVGOb2TJAmW&amp;ust=1609684185303000&amp;source=images&amp;cd=vfe&amp;ved=0CAIQjRxqFwoTCPD0zYS7_e0CFQAAAAAdAAAAABAD" TargetMode="External"/><Relationship Id="rId4" Type="http://schemas.openxmlformats.org/officeDocument/2006/relationships/image" Target="../media/image7.jpeg"/><Relationship Id="rId5" Type="http://schemas.openxmlformats.org/officeDocument/2006/relationships/hyperlink" Target="https://www.google.com/url?sa=i&amp;url=https://it.depositphotos.com/stock-photos/alzheimer.html&amp;psig=AOvVaw33tJwJy3LnxvDR9ShpUuNK&amp;ust=1614354262618000&amp;source=images&amp;cd=vfe&amp;ved=0CAIQjRxqFwoTCPigkbewhe8CFQAAAAAdAAAAABAJ" TargetMode="External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corriere.it/cronache/20_giugno_10/riapertura-discoteche-15-giugno-regole-c1ea68e2-aaee-11ea-ab2d-35b3b77b559f.shtml&amp;psig=AOvVaw2cnppkcVk7TaVGOb2TJAmW&amp;ust=1609684185303000&amp;source=images&amp;cd=vfe&amp;ved=0CAIQjRxqFwoTCPD0zYS7_e0CFQAAAAAdAAAAABAD" TargetMode="External"/><Relationship Id="rId4" Type="http://schemas.openxmlformats.org/officeDocument/2006/relationships/image" Target="../media/image10.tiff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corriere.it/cronache/20_giugno_10/riapertura-discoteche-15-giugno-regole-c1ea68e2-aaee-11ea-ab2d-35b3b77b559f.shtml&amp;psig=AOvVaw2cnppkcVk7TaVGOb2TJAmW&amp;ust=1609684185303000&amp;source=images&amp;cd=vfe&amp;ved=0CAIQjRxqFwoTCPD0zYS7_e0CFQAAAAAdAAAAABAD" TargetMode="External"/><Relationship Id="rId4" Type="http://schemas.openxmlformats.org/officeDocument/2006/relationships/image" Target="../media/image11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zoomhomeloans.com.au/uncategorized/summer-2018-newsletter/&amp;psig=AOvVaw0FxF5742-IDLvLPhZZx1tQ&amp;ust=1606773842711000&amp;source=images&amp;cd=vfe&amp;ved=0CAIQjRxqFwoTCLi25prhqO0CFQAAAAAdAAAAABA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chanism that Prevents the Death of Neurons Identified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/>
          <a:stretch/>
        </p:blipFill>
        <p:spPr bwMode="auto">
          <a:xfrm>
            <a:off x="-22865" y="1"/>
            <a:ext cx="9160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18864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smtClean="0">
                <a:solidFill>
                  <a:srgbClr val="FFFF00"/>
                </a:solidFill>
              </a:rPr>
              <a:t>BRAIN AND BEHAVIOUR</a:t>
            </a:r>
            <a:endParaRPr lang="it-IT" sz="5000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86" y="98072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solidFill>
                  <a:srgbClr val="FFFF00"/>
                </a:solidFill>
              </a:rPr>
              <a:t>Prof. Christian Agrillo</a:t>
            </a:r>
            <a:endParaRPr lang="it-IT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0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357295"/>
            <a:ext cx="81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cannot</a:t>
            </a:r>
            <a:r>
              <a:rPr lang="it-IT" sz="2400" dirty="0" smtClean="0">
                <a:solidFill>
                  <a:schemeClr val="bg1"/>
                </a:solidFill>
              </a:rPr>
              <a:t> work in </a:t>
            </a:r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field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bases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behaviour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63888" y="3573016"/>
            <a:ext cx="5441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“</a:t>
            </a:r>
            <a:r>
              <a:rPr lang="it-IT" sz="2400" i="1" dirty="0" err="1" smtClean="0">
                <a:solidFill>
                  <a:schemeClr val="bg1"/>
                </a:solidFill>
              </a:rPr>
              <a:t>Doctor</a:t>
            </a:r>
            <a:r>
              <a:rPr lang="it-IT" sz="2400" i="1" dirty="0" smtClean="0">
                <a:solidFill>
                  <a:schemeClr val="bg1"/>
                </a:solidFill>
              </a:rPr>
              <a:t>, </a:t>
            </a:r>
            <a:r>
              <a:rPr lang="it-IT" sz="2400" i="1" dirty="0" err="1" smtClean="0">
                <a:solidFill>
                  <a:schemeClr val="bg1"/>
                </a:solidFill>
              </a:rPr>
              <a:t>why</a:t>
            </a:r>
            <a:r>
              <a:rPr lang="it-IT" sz="2400" i="1" dirty="0" smtClean="0">
                <a:solidFill>
                  <a:schemeClr val="bg1"/>
                </a:solidFill>
              </a:rPr>
              <a:t> do </a:t>
            </a:r>
            <a:r>
              <a:rPr lang="it-IT" sz="2400" i="1" dirty="0" err="1" smtClean="0">
                <a:solidFill>
                  <a:schemeClr val="bg1"/>
                </a:solidFill>
              </a:rPr>
              <a:t>we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learn</a:t>
            </a:r>
            <a:r>
              <a:rPr lang="it-IT" sz="2400" i="1" dirty="0" smtClean="0">
                <a:solidFill>
                  <a:schemeClr val="bg1"/>
                </a:solidFill>
              </a:rPr>
              <a:t> by </a:t>
            </a:r>
            <a:r>
              <a:rPr lang="it-IT" sz="2400" i="1" dirty="0" err="1" smtClean="0">
                <a:solidFill>
                  <a:schemeClr val="bg1"/>
                </a:solidFill>
              </a:rPr>
              <a:t>imitation</a:t>
            </a:r>
            <a:r>
              <a:rPr lang="it-IT" sz="2400" i="1" dirty="0" smtClean="0">
                <a:solidFill>
                  <a:schemeClr val="bg1"/>
                </a:solidFill>
              </a:rPr>
              <a:t> ? I </a:t>
            </a:r>
            <a:r>
              <a:rPr lang="it-IT" sz="2400" i="1" dirty="0" err="1" smtClean="0">
                <a:solidFill>
                  <a:schemeClr val="bg1"/>
                </a:solidFill>
              </a:rPr>
              <a:t>have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heard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about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mirror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neurons</a:t>
            </a:r>
            <a:r>
              <a:rPr lang="it-IT" sz="2400" dirty="0" smtClean="0">
                <a:solidFill>
                  <a:schemeClr val="bg1"/>
                </a:solidFill>
              </a:rPr>
              <a:t>”. 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AutoShape 2" descr="iapertura discoteche in Italia dal 15 giugno: si può ballare all'aperto -  Corrier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0" y="6394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Why</a:t>
            </a:r>
            <a:r>
              <a:rPr lang="it-IT" sz="2800" smtClean="0">
                <a:solidFill>
                  <a:srgbClr val="FFFF00"/>
                </a:solidFill>
              </a:rPr>
              <a:t> ‘brain</a:t>
            </a:r>
            <a:r>
              <a:rPr lang="it-IT" sz="2800" dirty="0" smtClean="0">
                <a:solidFill>
                  <a:srgbClr val="FFFF00"/>
                </a:solidFill>
              </a:rPr>
              <a:t>’ </a:t>
            </a:r>
            <a:r>
              <a:rPr lang="it-IT" sz="2800" dirty="0" err="1" smtClean="0">
                <a:solidFill>
                  <a:srgbClr val="FFFF00"/>
                </a:solidFill>
              </a:rPr>
              <a:t>here</a:t>
            </a:r>
            <a:r>
              <a:rPr lang="it-IT" sz="2800" dirty="0" smtClean="0">
                <a:solidFill>
                  <a:srgbClr val="FFFF00"/>
                </a:solidFill>
              </a:rPr>
              <a:t>?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11127"/>
          <a:stretch>
            <a:fillRect/>
          </a:stretch>
        </p:blipFill>
        <p:spPr bwMode="auto">
          <a:xfrm>
            <a:off x="6378458" y="4650089"/>
            <a:ext cx="26273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740646" y="5788737"/>
            <a:ext cx="553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smtClean="0">
                <a:solidFill>
                  <a:schemeClr val="bg1"/>
                </a:solidFill>
              </a:rPr>
              <a:t>“</a:t>
            </a:r>
            <a:r>
              <a:rPr lang="it-IT" sz="2400" dirty="0" err="1" smtClean="0">
                <a:solidFill>
                  <a:schemeClr val="bg1"/>
                </a:solidFill>
              </a:rPr>
              <a:t>Mirror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what</a:t>
            </a:r>
            <a:r>
              <a:rPr lang="it-IT" sz="2400" dirty="0" smtClean="0">
                <a:solidFill>
                  <a:schemeClr val="bg1"/>
                </a:solidFill>
              </a:rPr>
              <a:t> ?!?”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tps://s3.amazonaws.com/spectrumnews-web-assets/uploads/image-archive/images/biannual-content-review/4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9" y="2709857"/>
            <a:ext cx="3333750" cy="2695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3945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Apart</a:t>
            </a:r>
            <a:r>
              <a:rPr lang="it-IT" sz="2800" dirty="0" smtClean="0">
                <a:solidFill>
                  <a:srgbClr val="FFFF00"/>
                </a:solidFill>
              </a:rPr>
              <a:t> from </a:t>
            </a:r>
            <a:r>
              <a:rPr lang="it-IT" sz="2800" dirty="0" err="1" smtClean="0">
                <a:solidFill>
                  <a:srgbClr val="FFFF00"/>
                </a:solidFill>
              </a:rPr>
              <a:t>practical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aspects</a:t>
            </a:r>
            <a:r>
              <a:rPr lang="it-IT" sz="2800" dirty="0" smtClean="0">
                <a:solidFill>
                  <a:srgbClr val="FFFF00"/>
                </a:solidFill>
              </a:rPr>
              <a:t>, </a:t>
            </a:r>
            <a:r>
              <a:rPr lang="it-IT" sz="2800" dirty="0" err="1" smtClean="0">
                <a:solidFill>
                  <a:srgbClr val="FFFF00"/>
                </a:solidFill>
              </a:rPr>
              <a:t>as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psychologists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you</a:t>
            </a:r>
            <a:r>
              <a:rPr lang="it-IT" sz="2800" dirty="0" smtClean="0">
                <a:solidFill>
                  <a:srgbClr val="FFFF00"/>
                </a:solidFill>
              </a:rPr>
              <a:t> must </a:t>
            </a:r>
            <a:r>
              <a:rPr lang="it-IT" sz="2800" dirty="0" err="1" smtClean="0">
                <a:solidFill>
                  <a:srgbClr val="FFFF00"/>
                </a:solidFill>
              </a:rPr>
              <a:t>read</a:t>
            </a:r>
            <a:r>
              <a:rPr lang="it-IT" sz="2800" dirty="0" smtClean="0">
                <a:solidFill>
                  <a:srgbClr val="FFFF00"/>
                </a:solidFill>
              </a:rPr>
              <a:t> human </a:t>
            </a:r>
            <a:r>
              <a:rPr lang="it-IT" sz="2800" dirty="0" err="1" smtClean="0">
                <a:solidFill>
                  <a:srgbClr val="FFFF00"/>
                </a:solidFill>
              </a:rPr>
              <a:t>behaviour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at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different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levels</a:t>
            </a:r>
            <a:r>
              <a:rPr lang="it-IT" sz="2800" dirty="0" smtClean="0">
                <a:solidFill>
                  <a:srgbClr val="FFFF00"/>
                </a:solidFill>
              </a:rPr>
              <a:t>..  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844824"/>
            <a:ext cx="811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</a:rPr>
              <a:t>Bob </a:t>
            </a:r>
            <a:r>
              <a:rPr lang="it-IT" sz="2400" i="1" dirty="0" err="1" smtClean="0">
                <a:solidFill>
                  <a:schemeClr val="bg1"/>
                </a:solidFill>
              </a:rPr>
              <a:t>was</a:t>
            </a:r>
            <a:r>
              <a:rPr lang="it-IT" sz="2400" i="1" dirty="0" smtClean="0">
                <a:solidFill>
                  <a:schemeClr val="bg1"/>
                </a:solidFill>
              </a:rPr>
              <a:t> aggressive with Susan..</a:t>
            </a:r>
            <a:endParaRPr lang="it-IT" sz="2400" i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21162937">
            <a:off x="-11432" y="2562371"/>
            <a:ext cx="319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</a:rPr>
              <a:t>He </a:t>
            </a:r>
            <a:r>
              <a:rPr lang="it-IT" sz="2400" i="1" dirty="0" err="1" smtClean="0">
                <a:solidFill>
                  <a:schemeClr val="bg1"/>
                </a:solidFill>
              </a:rPr>
              <a:t>was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nervous</a:t>
            </a:r>
            <a:r>
              <a:rPr lang="it-IT" sz="2400" i="1" dirty="0" smtClean="0">
                <a:solidFill>
                  <a:schemeClr val="bg1"/>
                </a:solidFill>
              </a:rPr>
              <a:t>!</a:t>
            </a:r>
            <a:endParaRPr lang="it-IT" sz="2400" i="1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39712" y="3744486"/>
            <a:ext cx="838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Sociological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interpretation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(media, cultural </a:t>
            </a:r>
            <a:r>
              <a:rPr lang="it-IT" dirty="0" err="1" smtClean="0">
                <a:solidFill>
                  <a:schemeClr val="bg1"/>
                </a:solidFill>
              </a:rPr>
              <a:t>stereotypes</a:t>
            </a:r>
            <a:r>
              <a:rPr lang="it-IT" dirty="0" smtClean="0">
                <a:solidFill>
                  <a:schemeClr val="bg1"/>
                </a:solidFill>
              </a:rPr>
              <a:t>?)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39712" y="4309044"/>
            <a:ext cx="829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Antropological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interpretation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(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intrinsic</a:t>
            </a:r>
            <a:r>
              <a:rPr lang="it-IT" dirty="0" smtClean="0">
                <a:solidFill>
                  <a:schemeClr val="bg1"/>
                </a:solidFill>
              </a:rPr>
              <a:t> to </a:t>
            </a:r>
            <a:r>
              <a:rPr lang="it-IT" dirty="0" err="1" smtClean="0">
                <a:solidFill>
                  <a:schemeClr val="bg1"/>
                </a:solidFill>
              </a:rPr>
              <a:t>humans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in </a:t>
            </a:r>
            <a:r>
              <a:rPr lang="it-IT" dirty="0" err="1" smtClean="0">
                <a:solidFill>
                  <a:schemeClr val="bg1"/>
                </a:solidFill>
              </a:rPr>
              <a:t>all</a:t>
            </a:r>
            <a:r>
              <a:rPr lang="it-IT" dirty="0" smtClean="0">
                <a:solidFill>
                  <a:schemeClr val="bg1"/>
                </a:solidFill>
              </a:rPr>
              <a:t> societies?)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39712" y="4873602"/>
            <a:ext cx="793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Cognitive </a:t>
            </a:r>
            <a:r>
              <a:rPr lang="it-IT" sz="2400" dirty="0" err="1" smtClean="0">
                <a:solidFill>
                  <a:schemeClr val="bg1"/>
                </a:solidFill>
              </a:rPr>
              <a:t>interpretation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(cognitive control of </a:t>
            </a:r>
            <a:r>
              <a:rPr lang="it-IT" sz="2000" dirty="0" err="1" smtClean="0">
                <a:solidFill>
                  <a:schemeClr val="bg1"/>
                </a:solidFill>
              </a:rPr>
              <a:t>emotions</a:t>
            </a:r>
            <a:r>
              <a:rPr lang="it-IT" sz="2000" dirty="0" smtClean="0">
                <a:solidFill>
                  <a:schemeClr val="bg1"/>
                </a:solidFill>
              </a:rPr>
              <a:t>?)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39712" y="5438160"/>
            <a:ext cx="890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Psychodynamic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interpretation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(first </a:t>
            </a:r>
            <a:r>
              <a:rPr lang="it-IT" sz="2000" dirty="0" err="1" smtClean="0">
                <a:solidFill>
                  <a:schemeClr val="bg1"/>
                </a:solidFill>
              </a:rPr>
              <a:t>interactions</a:t>
            </a:r>
            <a:r>
              <a:rPr lang="it-IT" sz="2000" dirty="0" smtClean="0">
                <a:solidFill>
                  <a:schemeClr val="bg1"/>
                </a:solidFill>
              </a:rPr>
              <a:t> with </a:t>
            </a:r>
            <a:r>
              <a:rPr lang="it-IT" sz="2000" dirty="0" err="1" smtClean="0">
                <a:solidFill>
                  <a:schemeClr val="bg1"/>
                </a:solidFill>
              </a:rPr>
              <a:t>parents</a:t>
            </a:r>
            <a:r>
              <a:rPr lang="it-IT" sz="2000" dirty="0" smtClean="0">
                <a:solidFill>
                  <a:schemeClr val="bg1"/>
                </a:solidFill>
              </a:rPr>
              <a:t>?)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39712" y="6021288"/>
            <a:ext cx="879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Psychobiological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interpretation</a:t>
            </a:r>
            <a:r>
              <a:rPr lang="it-IT" sz="2400" dirty="0" smtClean="0">
                <a:solidFill>
                  <a:schemeClr val="bg1"/>
                </a:solidFill>
              </a:rPr>
              <a:t> (</a:t>
            </a:r>
            <a:r>
              <a:rPr lang="it-IT" sz="2000" dirty="0" err="1" smtClean="0">
                <a:solidFill>
                  <a:schemeClr val="bg1"/>
                </a:solidFill>
              </a:rPr>
              <a:t>males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have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been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selected</a:t>
            </a:r>
            <a:r>
              <a:rPr lang="it-IT" sz="2000" dirty="0" smtClean="0">
                <a:solidFill>
                  <a:schemeClr val="bg1"/>
                </a:solidFill>
              </a:rPr>
              <a:t> by </a:t>
            </a:r>
            <a:r>
              <a:rPr lang="it-IT" sz="2000" dirty="0" err="1" smtClean="0">
                <a:solidFill>
                  <a:schemeClr val="bg1"/>
                </a:solidFill>
              </a:rPr>
              <a:t>evolution</a:t>
            </a:r>
            <a:r>
              <a:rPr lang="it-IT" sz="2000" dirty="0" smtClean="0">
                <a:solidFill>
                  <a:schemeClr val="bg1"/>
                </a:solidFill>
              </a:rPr>
              <a:t> for </a:t>
            </a:r>
            <a:r>
              <a:rPr lang="it-IT" sz="2000" dirty="0" err="1" smtClean="0">
                <a:solidFill>
                  <a:schemeClr val="bg1"/>
                </a:solidFill>
              </a:rPr>
              <a:t>being</a:t>
            </a:r>
            <a:r>
              <a:rPr lang="it-IT" sz="2000" dirty="0" smtClean="0">
                <a:solidFill>
                  <a:schemeClr val="bg1"/>
                </a:solidFill>
              </a:rPr>
              <a:t> more aggressive; </a:t>
            </a:r>
            <a:r>
              <a:rPr lang="it-IT" sz="2000" dirty="0" err="1" smtClean="0">
                <a:solidFill>
                  <a:schemeClr val="bg1"/>
                </a:solidFill>
              </a:rPr>
              <a:t>hormones</a:t>
            </a:r>
            <a:r>
              <a:rPr lang="it-IT" sz="2000" dirty="0" smtClean="0">
                <a:solidFill>
                  <a:schemeClr val="bg1"/>
                </a:solidFill>
              </a:rPr>
              <a:t>..)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16403" y="2839707"/>
            <a:ext cx="595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/>
                </a:solidFill>
              </a:rPr>
              <a:t>People </a:t>
            </a:r>
            <a:r>
              <a:rPr lang="it-IT" i="1" dirty="0" err="1" smtClean="0">
                <a:solidFill>
                  <a:schemeClr val="bg1"/>
                </a:solidFill>
              </a:rPr>
              <a:t>generally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i="1" dirty="0" err="1" smtClean="0">
                <a:solidFill>
                  <a:schemeClr val="bg1"/>
                </a:solidFill>
              </a:rPr>
              <a:t>have</a:t>
            </a:r>
            <a:r>
              <a:rPr lang="it-IT" i="1" dirty="0" smtClean="0">
                <a:solidFill>
                  <a:schemeClr val="bg1"/>
                </a:solidFill>
              </a:rPr>
              <a:t> 1-2 ‘</a:t>
            </a:r>
            <a:r>
              <a:rPr lang="it-IT" i="1" dirty="0" err="1" smtClean="0">
                <a:solidFill>
                  <a:schemeClr val="bg1"/>
                </a:solidFill>
              </a:rPr>
              <a:t>keys</a:t>
            </a:r>
            <a:r>
              <a:rPr lang="it-IT" i="1" dirty="0" smtClean="0">
                <a:solidFill>
                  <a:schemeClr val="bg1"/>
                </a:solidFill>
              </a:rPr>
              <a:t>’ to </a:t>
            </a:r>
            <a:r>
              <a:rPr lang="it-IT" i="1" dirty="0" err="1" smtClean="0">
                <a:solidFill>
                  <a:schemeClr val="bg1"/>
                </a:solidFill>
              </a:rPr>
              <a:t>enter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i="1" dirty="0" err="1" smtClean="0">
                <a:solidFill>
                  <a:schemeClr val="bg1"/>
                </a:solidFill>
              </a:rPr>
              <a:t>other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i="1" dirty="0" err="1" smtClean="0">
                <a:solidFill>
                  <a:schemeClr val="bg1"/>
                </a:solidFill>
              </a:rPr>
              <a:t>minds</a:t>
            </a:r>
            <a:r>
              <a:rPr lang="it-IT" i="1" dirty="0" smtClean="0">
                <a:solidFill>
                  <a:schemeClr val="bg1"/>
                </a:solidFill>
              </a:rPr>
              <a:t>..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63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</a:rPr>
              <a:t>Which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type</a:t>
            </a:r>
            <a:r>
              <a:rPr lang="it-IT" sz="2400" b="1" dirty="0" smtClean="0">
                <a:solidFill>
                  <a:srgbClr val="FFFF00"/>
                </a:solidFill>
              </a:rPr>
              <a:t> of </a:t>
            </a:r>
            <a:r>
              <a:rPr lang="it-IT" sz="2400" b="1" dirty="0" err="1" smtClean="0">
                <a:solidFill>
                  <a:srgbClr val="FFFF00"/>
                </a:solidFill>
              </a:rPr>
              <a:t>study</a:t>
            </a:r>
            <a:r>
              <a:rPr lang="it-IT" sz="2400" b="1" dirty="0" smtClean="0">
                <a:solidFill>
                  <a:srgbClr val="FFFF00"/>
                </a:solidFill>
              </a:rPr>
              <a:t> are </a:t>
            </a:r>
            <a:r>
              <a:rPr lang="it-IT" sz="2400" b="1" dirty="0" err="1" smtClean="0">
                <a:solidFill>
                  <a:srgbClr val="FFFF00"/>
                </a:solidFill>
              </a:rPr>
              <a:t>we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going</a:t>
            </a:r>
            <a:r>
              <a:rPr lang="it-IT" sz="2400" b="1" dirty="0" smtClean="0">
                <a:solidFill>
                  <a:srgbClr val="FFFF00"/>
                </a:solidFill>
              </a:rPr>
              <a:t> to do </a:t>
            </a:r>
            <a:r>
              <a:rPr lang="it-IT" sz="2400" b="1" dirty="0" err="1" smtClean="0">
                <a:solidFill>
                  <a:srgbClr val="FFFF00"/>
                </a:solidFill>
              </a:rPr>
              <a:t>here</a:t>
            </a:r>
            <a:r>
              <a:rPr lang="it-IT" sz="2400" b="1" dirty="0" smtClean="0">
                <a:solidFill>
                  <a:srgbClr val="FFFF00"/>
                </a:solidFill>
              </a:rPr>
              <a:t> ? 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33296" y="1735579"/>
            <a:ext cx="3506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</a:rPr>
              <a:t>Neuroanatomy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</a:rPr>
              <a:t>main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structures</a:t>
            </a:r>
            <a:r>
              <a:rPr lang="it-IT" sz="2000" dirty="0" smtClean="0">
                <a:solidFill>
                  <a:schemeClr val="bg1"/>
                </a:solidFill>
              </a:rPr>
              <a:t> of the brain)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33296" y="3717032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</a:rPr>
              <a:t>Neurobiology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</a:rPr>
              <a:t>neurons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</a:rPr>
              <a:t>synapses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</a:rPr>
              <a:t>etc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3296" y="5517232"/>
            <a:ext cx="3506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</a:rPr>
              <a:t>Neurochemistry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</a:rPr>
              <a:t>chemistry</a:t>
            </a:r>
            <a:r>
              <a:rPr lang="it-IT" sz="2000" dirty="0" smtClean="0">
                <a:solidFill>
                  <a:schemeClr val="bg1"/>
                </a:solidFill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</a:rPr>
              <a:t>neurons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525048"/>
            <a:ext cx="2325262" cy="1846989"/>
          </a:xfrm>
          <a:prstGeom prst="rect">
            <a:avLst/>
          </a:prstGeom>
        </p:spPr>
      </p:pic>
      <p:pic>
        <p:nvPicPr>
          <p:cNvPr id="1028" name="Picture 4" descr="echanism that Prevents the Death of Neurons Identifie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83650"/>
            <a:ext cx="2317774" cy="154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igura a mano libera 10"/>
          <p:cNvSpPr/>
          <p:nvPr/>
        </p:nvSpPr>
        <p:spPr>
          <a:xfrm>
            <a:off x="4275574" y="2386484"/>
            <a:ext cx="2396531" cy="994786"/>
          </a:xfrm>
          <a:custGeom>
            <a:avLst/>
            <a:gdLst>
              <a:gd name="connsiteX0" fmla="*/ 2331217 w 2396531"/>
              <a:gd name="connsiteY0" fmla="*/ 0 h 994786"/>
              <a:gd name="connsiteX1" fmla="*/ 0 w 2396531"/>
              <a:gd name="connsiteY1" fmla="*/ 994786 h 994786"/>
              <a:gd name="connsiteX2" fmla="*/ 2331217 w 2396531"/>
              <a:gd name="connsiteY2" fmla="*/ 989762 h 994786"/>
              <a:gd name="connsiteX3" fmla="*/ 2396531 w 2396531"/>
              <a:gd name="connsiteY3" fmla="*/ 20096 h 994786"/>
              <a:gd name="connsiteX4" fmla="*/ 2331217 w 2396531"/>
              <a:gd name="connsiteY4" fmla="*/ 0 h 99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531" h="994786">
                <a:moveTo>
                  <a:pt x="2331217" y="0"/>
                </a:moveTo>
                <a:lnTo>
                  <a:pt x="0" y="994786"/>
                </a:lnTo>
                <a:lnTo>
                  <a:pt x="2331217" y="989762"/>
                </a:lnTo>
                <a:lnTo>
                  <a:pt x="2396531" y="20096"/>
                </a:lnTo>
                <a:lnTo>
                  <a:pt x="2331217" y="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4" name="Picture 10" descr="ttps://i.pinimg.com/originals/56/84/db/5684dbce73971bf1ccb0d9474c5ca08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88" y="5172889"/>
            <a:ext cx="1921605" cy="16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igura a mano libera 13"/>
          <p:cNvSpPr/>
          <p:nvPr/>
        </p:nvSpPr>
        <p:spPr>
          <a:xfrm>
            <a:off x="3466531" y="4380931"/>
            <a:ext cx="1978926" cy="791570"/>
          </a:xfrm>
          <a:custGeom>
            <a:avLst/>
            <a:gdLst>
              <a:gd name="connsiteX0" fmla="*/ 1610436 w 1978926"/>
              <a:gd name="connsiteY0" fmla="*/ 0 h 791570"/>
              <a:gd name="connsiteX1" fmla="*/ 0 w 1978926"/>
              <a:gd name="connsiteY1" fmla="*/ 791570 h 791570"/>
              <a:gd name="connsiteX2" fmla="*/ 1978926 w 1978926"/>
              <a:gd name="connsiteY2" fmla="*/ 791570 h 791570"/>
              <a:gd name="connsiteX3" fmla="*/ 1774209 w 1978926"/>
              <a:gd name="connsiteY3" fmla="*/ 40944 h 791570"/>
              <a:gd name="connsiteX4" fmla="*/ 1774209 w 1978926"/>
              <a:gd name="connsiteY4" fmla="*/ 40944 h 791570"/>
              <a:gd name="connsiteX5" fmla="*/ 1555845 w 1978926"/>
              <a:gd name="connsiteY5" fmla="*/ 27296 h 791570"/>
              <a:gd name="connsiteX6" fmla="*/ 1555845 w 1978926"/>
              <a:gd name="connsiteY6" fmla="*/ 27296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8926" h="791570">
                <a:moveTo>
                  <a:pt x="1610436" y="0"/>
                </a:moveTo>
                <a:lnTo>
                  <a:pt x="0" y="791570"/>
                </a:lnTo>
                <a:lnTo>
                  <a:pt x="1978926" y="791570"/>
                </a:lnTo>
                <a:lnTo>
                  <a:pt x="1774209" y="40944"/>
                </a:lnTo>
                <a:lnTo>
                  <a:pt x="1774209" y="40944"/>
                </a:lnTo>
                <a:lnTo>
                  <a:pt x="1555845" y="27296"/>
                </a:lnTo>
                <a:lnTo>
                  <a:pt x="1555845" y="27296"/>
                </a:lnTo>
              </a:path>
            </a:pathLst>
          </a:cu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AutoShape 14" descr="ummer 2018 Newsletter “HOW TO ZOOM IN ON YOUR PERSONAL FINANCE” - ZOOM  HOME LOAN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4" name="Picture 20" descr="oom, in icon - Download on Iconfinder on Iconfinde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04" y="2197715"/>
            <a:ext cx="704820" cy="7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oom, in icon - Download on Iconfinder on Iconfinde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2127" flipH="1">
            <a:off x="4853272" y="3999326"/>
            <a:ext cx="704820" cy="7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630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</a:rPr>
              <a:t>Which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type</a:t>
            </a:r>
            <a:r>
              <a:rPr lang="it-IT" sz="2400" b="1" dirty="0" smtClean="0">
                <a:solidFill>
                  <a:srgbClr val="FFFF00"/>
                </a:solidFill>
              </a:rPr>
              <a:t> of </a:t>
            </a:r>
            <a:r>
              <a:rPr lang="it-IT" sz="2400" b="1" dirty="0" err="1" smtClean="0">
                <a:solidFill>
                  <a:srgbClr val="FFFF00"/>
                </a:solidFill>
              </a:rPr>
              <a:t>study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we</a:t>
            </a:r>
            <a:r>
              <a:rPr lang="it-IT" sz="2400" b="1" dirty="0" smtClean="0">
                <a:solidFill>
                  <a:srgbClr val="FFFF00"/>
                </a:solidFill>
              </a:rPr>
              <a:t> are </a:t>
            </a:r>
            <a:r>
              <a:rPr lang="it-IT" sz="2400" b="1" dirty="0" err="1" smtClean="0">
                <a:solidFill>
                  <a:srgbClr val="FFFF00"/>
                </a:solidFill>
              </a:rPr>
              <a:t>going</a:t>
            </a:r>
            <a:r>
              <a:rPr lang="it-IT" sz="2400" b="1" dirty="0" smtClean="0">
                <a:solidFill>
                  <a:srgbClr val="FFFF00"/>
                </a:solidFill>
              </a:rPr>
              <a:t> to do </a:t>
            </a:r>
            <a:r>
              <a:rPr lang="it-IT" sz="2400" b="1" dirty="0" err="1" smtClean="0">
                <a:solidFill>
                  <a:srgbClr val="FFFF00"/>
                </a:solidFill>
              </a:rPr>
              <a:t>here</a:t>
            </a:r>
            <a:r>
              <a:rPr lang="it-IT" sz="2400" b="1" dirty="0" smtClean="0">
                <a:solidFill>
                  <a:srgbClr val="FFFF00"/>
                </a:solidFill>
              </a:rPr>
              <a:t> ? 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33296" y="1735579"/>
            <a:ext cx="3506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</a:rPr>
              <a:t>Neuroanatomy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</a:rPr>
              <a:t>main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structures</a:t>
            </a:r>
            <a:r>
              <a:rPr lang="it-IT" sz="2000" dirty="0" smtClean="0">
                <a:solidFill>
                  <a:schemeClr val="bg1"/>
                </a:solidFill>
              </a:rPr>
              <a:t> of the brain)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33296" y="3717032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</a:rPr>
              <a:t>Neurobiology</a:t>
            </a:r>
            <a:endParaRPr lang="it-IT" sz="2400" b="1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</a:rPr>
              <a:t>neurons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</a:rPr>
              <a:t>synapses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</a:rPr>
              <a:t>etc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3296" y="5517232"/>
            <a:ext cx="3506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</a:rPr>
              <a:t>Neurochemistry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(</a:t>
            </a:r>
            <a:r>
              <a:rPr lang="it-IT" sz="2000" dirty="0" err="1" smtClean="0">
                <a:solidFill>
                  <a:schemeClr val="bg1"/>
                </a:solidFill>
              </a:rPr>
              <a:t>chemistry</a:t>
            </a:r>
            <a:r>
              <a:rPr lang="it-IT" sz="2000" dirty="0" smtClean="0">
                <a:solidFill>
                  <a:schemeClr val="bg1"/>
                </a:solidFill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</a:rPr>
              <a:t>neurons</a:t>
            </a:r>
            <a:r>
              <a:rPr lang="it-IT" sz="2000" dirty="0" smtClean="0">
                <a:solidFill>
                  <a:schemeClr val="bg1"/>
                </a:solidFill>
              </a:rPr>
              <a:t>)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525048"/>
            <a:ext cx="2325262" cy="1846989"/>
          </a:xfrm>
          <a:prstGeom prst="rect">
            <a:avLst/>
          </a:prstGeom>
        </p:spPr>
      </p:pic>
      <p:pic>
        <p:nvPicPr>
          <p:cNvPr id="1028" name="Picture 4" descr="echanism that Prevents the Death of Neurons Identifie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83650"/>
            <a:ext cx="2317774" cy="154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igura a mano libera 10"/>
          <p:cNvSpPr/>
          <p:nvPr/>
        </p:nvSpPr>
        <p:spPr>
          <a:xfrm>
            <a:off x="4275574" y="2386484"/>
            <a:ext cx="2396531" cy="994786"/>
          </a:xfrm>
          <a:custGeom>
            <a:avLst/>
            <a:gdLst>
              <a:gd name="connsiteX0" fmla="*/ 2331217 w 2396531"/>
              <a:gd name="connsiteY0" fmla="*/ 0 h 994786"/>
              <a:gd name="connsiteX1" fmla="*/ 0 w 2396531"/>
              <a:gd name="connsiteY1" fmla="*/ 994786 h 994786"/>
              <a:gd name="connsiteX2" fmla="*/ 2331217 w 2396531"/>
              <a:gd name="connsiteY2" fmla="*/ 989762 h 994786"/>
              <a:gd name="connsiteX3" fmla="*/ 2396531 w 2396531"/>
              <a:gd name="connsiteY3" fmla="*/ 20096 h 994786"/>
              <a:gd name="connsiteX4" fmla="*/ 2331217 w 2396531"/>
              <a:gd name="connsiteY4" fmla="*/ 0 h 99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531" h="994786">
                <a:moveTo>
                  <a:pt x="2331217" y="0"/>
                </a:moveTo>
                <a:lnTo>
                  <a:pt x="0" y="994786"/>
                </a:lnTo>
                <a:lnTo>
                  <a:pt x="2331217" y="989762"/>
                </a:lnTo>
                <a:lnTo>
                  <a:pt x="2396531" y="20096"/>
                </a:lnTo>
                <a:lnTo>
                  <a:pt x="2331217" y="0"/>
                </a:lnTo>
                <a:close/>
              </a:path>
            </a:pathLst>
          </a:cu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4" name="Picture 10" descr="ttps://i.pinimg.com/originals/56/84/db/5684dbce73971bf1ccb0d9474c5ca08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88" y="5172889"/>
            <a:ext cx="1921605" cy="16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igura a mano libera 13"/>
          <p:cNvSpPr/>
          <p:nvPr/>
        </p:nvSpPr>
        <p:spPr>
          <a:xfrm>
            <a:off x="3466531" y="4380931"/>
            <a:ext cx="1978926" cy="791570"/>
          </a:xfrm>
          <a:custGeom>
            <a:avLst/>
            <a:gdLst>
              <a:gd name="connsiteX0" fmla="*/ 1610436 w 1978926"/>
              <a:gd name="connsiteY0" fmla="*/ 0 h 791570"/>
              <a:gd name="connsiteX1" fmla="*/ 0 w 1978926"/>
              <a:gd name="connsiteY1" fmla="*/ 791570 h 791570"/>
              <a:gd name="connsiteX2" fmla="*/ 1978926 w 1978926"/>
              <a:gd name="connsiteY2" fmla="*/ 791570 h 791570"/>
              <a:gd name="connsiteX3" fmla="*/ 1774209 w 1978926"/>
              <a:gd name="connsiteY3" fmla="*/ 40944 h 791570"/>
              <a:gd name="connsiteX4" fmla="*/ 1774209 w 1978926"/>
              <a:gd name="connsiteY4" fmla="*/ 40944 h 791570"/>
              <a:gd name="connsiteX5" fmla="*/ 1555845 w 1978926"/>
              <a:gd name="connsiteY5" fmla="*/ 27296 h 791570"/>
              <a:gd name="connsiteX6" fmla="*/ 1555845 w 1978926"/>
              <a:gd name="connsiteY6" fmla="*/ 27296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8926" h="791570">
                <a:moveTo>
                  <a:pt x="1610436" y="0"/>
                </a:moveTo>
                <a:lnTo>
                  <a:pt x="0" y="791570"/>
                </a:lnTo>
                <a:lnTo>
                  <a:pt x="1978926" y="791570"/>
                </a:lnTo>
                <a:lnTo>
                  <a:pt x="1774209" y="40944"/>
                </a:lnTo>
                <a:lnTo>
                  <a:pt x="1774209" y="40944"/>
                </a:lnTo>
                <a:lnTo>
                  <a:pt x="1555845" y="27296"/>
                </a:lnTo>
                <a:lnTo>
                  <a:pt x="1555845" y="27296"/>
                </a:lnTo>
              </a:path>
            </a:pathLst>
          </a:cu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AutoShape 14" descr="ummer 2018 Newsletter “HOW TO ZOOM IN ON YOUR PERSONAL FINANCE” - ZOOM  HOME LOAN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4" name="Picture 20" descr="oom, in icon - Download on Iconfinder on Iconfinde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04" y="2197715"/>
            <a:ext cx="704820" cy="7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oom, in icon - Download on Iconfinder on Iconfinde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2127" flipH="1">
            <a:off x="4853272" y="3999326"/>
            <a:ext cx="704820" cy="7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62719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HAVE A LOOK OF OUR MOODLE !</a:t>
            </a:r>
            <a:endParaRPr lang="it-IT" sz="2400" b="1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919"/>
            <a:ext cx="9144000" cy="53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700" y="2849161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FFFF00"/>
                </a:solidFill>
              </a:rPr>
              <a:t>Meet</a:t>
            </a:r>
            <a:r>
              <a:rPr lang="it-IT" sz="4000" b="1" dirty="0" smtClean="0">
                <a:solidFill>
                  <a:srgbClr val="FFFF00"/>
                </a:solidFill>
              </a:rPr>
              <a:t> the </a:t>
            </a:r>
            <a:r>
              <a:rPr lang="it-IT" sz="4000" b="1" dirty="0" err="1" smtClean="0">
                <a:solidFill>
                  <a:srgbClr val="FFFF00"/>
                </a:solidFill>
              </a:rPr>
              <a:t>teaching</a:t>
            </a:r>
            <a:r>
              <a:rPr lang="it-IT" sz="4000" b="1" dirty="0" smtClean="0">
                <a:solidFill>
                  <a:srgbClr val="FFFF00"/>
                </a:solidFill>
              </a:rPr>
              <a:t> </a:t>
            </a:r>
            <a:r>
              <a:rPr lang="it-IT" sz="4000" b="1" dirty="0" err="1" smtClean="0">
                <a:solidFill>
                  <a:srgbClr val="FFFF00"/>
                </a:solidFill>
              </a:rPr>
              <a:t>assistant</a:t>
            </a:r>
            <a:r>
              <a:rPr lang="it-IT" sz="4000" b="1" dirty="0" smtClean="0">
                <a:solidFill>
                  <a:srgbClr val="FFFF00"/>
                </a:solidFill>
              </a:rPr>
              <a:t> !</a:t>
            </a:r>
          </a:p>
          <a:p>
            <a:pPr algn="ctr"/>
            <a:r>
              <a:rPr lang="it-IT" sz="3000" dirty="0" smtClean="0">
                <a:solidFill>
                  <a:schemeClr val="bg1"/>
                </a:solidFill>
              </a:rPr>
              <a:t>Dott. Alessandra Pecunioso</a:t>
            </a:r>
            <a:endParaRPr lang="it-IT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5299" name="CasellaDiTesto 3"/>
          <p:cNvSpPr txBox="1">
            <a:spLocks noChangeArrowheads="1"/>
          </p:cNvSpPr>
          <p:nvPr/>
        </p:nvSpPr>
        <p:spPr bwMode="auto">
          <a:xfrm>
            <a:off x="539552" y="2736216"/>
            <a:ext cx="80648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Assessing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knowledge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end of the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course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fundamental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ready to do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very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best of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possibilities</a:t>
            </a:r>
            <a:r>
              <a:rPr lang="it-IT" altLang="it-IT" sz="28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..</a:t>
            </a:r>
            <a:endParaRPr lang="it-IT" altLang="it-IT" sz="1800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74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5298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evalue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knowledge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5299" name="CasellaDiTesto 3"/>
          <p:cNvSpPr txBox="1">
            <a:spLocks noChangeArrowheads="1"/>
          </p:cNvSpPr>
          <p:nvPr/>
        </p:nvSpPr>
        <p:spPr bwMode="auto">
          <a:xfrm>
            <a:off x="0" y="1019175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EXAM</a:t>
            </a: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(The </a:t>
            </a:r>
            <a:r>
              <a:rPr lang="it-IT" altLang="it-IT" sz="1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altLang="it-IT" sz="1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day</a:t>
            </a:r>
            <a:r>
              <a:rPr lang="it-IT" altLang="it-IT" sz="1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or split in a </a:t>
            </a:r>
            <a:r>
              <a:rPr lang="it-IT" altLang="it-IT" sz="1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couple</a:t>
            </a:r>
            <a:r>
              <a:rPr lang="it-IT" altLang="it-IT" sz="1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altLang="it-IT" sz="1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days</a:t>
            </a:r>
            <a:r>
              <a:rPr lang="it-IT" altLang="it-IT" sz="1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336550" y="2881313"/>
            <a:ext cx="379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it-IT" alt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WRITTEN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482600" y="5394064"/>
            <a:ext cx="2957513" cy="15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46050" y="5468676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0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3001963" y="5468676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30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1760538" y="5468676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125663" y="5284526"/>
            <a:ext cx="1277937" cy="219075"/>
          </a:xfrm>
          <a:prstGeom prst="rect">
            <a:avLst/>
          </a:prstGeom>
          <a:solidFill>
            <a:srgbClr val="00B05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82600" y="5284526"/>
            <a:ext cx="1643063" cy="219075"/>
          </a:xfrm>
          <a:prstGeom prst="rect">
            <a:avLst/>
          </a:prstGeom>
          <a:solidFill>
            <a:srgbClr val="FF0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373063" y="5790939"/>
            <a:ext cx="189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Insufficient</a:t>
            </a:r>
            <a:endParaRPr lang="it-IT" altLang="it-IT" sz="18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1881262" y="5790939"/>
            <a:ext cx="189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Oral</a:t>
            </a:r>
            <a:endParaRPr lang="it-IT" altLang="it-IT" sz="18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7" name="Connettore 2 16"/>
          <p:cNvCxnSpPr/>
          <p:nvPr/>
        </p:nvCxnSpPr>
        <p:spPr>
          <a:xfrm rot="10800000" flipV="1">
            <a:off x="2381250" y="1895475"/>
            <a:ext cx="2227263" cy="9493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4608513" y="1895475"/>
            <a:ext cx="1971675" cy="9493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5411788" y="2881313"/>
            <a:ext cx="3148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Oral</a:t>
            </a:r>
            <a:endParaRPr lang="it-IT" altLang="it-IT" sz="2400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Open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(to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see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how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argue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couple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issues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altLang="it-IT" sz="1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2381250" y="4988740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26</a:t>
            </a:r>
          </a:p>
        </p:txBody>
      </p: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6397625" y="4597400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26</a:t>
            </a:r>
          </a:p>
        </p:txBody>
      </p:sp>
      <p:cxnSp>
        <p:nvCxnSpPr>
          <p:cNvPr id="25" name="Connettore 2 24"/>
          <p:cNvCxnSpPr/>
          <p:nvPr/>
        </p:nvCxnSpPr>
        <p:spPr>
          <a:xfrm>
            <a:off x="5886450" y="4999038"/>
            <a:ext cx="17526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5265738" y="4818063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22</a:t>
            </a:r>
            <a:endParaRPr lang="it-IT" alt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7529513" y="4818063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30</a:t>
            </a:r>
            <a:endParaRPr lang="it-IT" alt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3063" y="42948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Stage </a:t>
            </a:r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2: Multiple </a:t>
            </a:r>
            <a:r>
              <a:rPr lang="it-IT" alt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choice</a:t>
            </a:r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task on the </a:t>
            </a:r>
            <a:r>
              <a:rPr lang="it-IT" alt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whole</a:t>
            </a:r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program</a:t>
            </a:r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(1 </a:t>
            </a:r>
            <a:r>
              <a:rPr lang="it-IT" alt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correct</a:t>
            </a:r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; 3 </a:t>
            </a:r>
            <a:r>
              <a:rPr lang="it-IT" alt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incorrect</a:t>
            </a:r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0075" y="3390081"/>
            <a:ext cx="4572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Stage 1: </a:t>
            </a:r>
            <a:r>
              <a:rPr lang="it-IT" alt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Neuroanatomy</a:t>
            </a:r>
            <a:r>
              <a:rPr lang="it-IT" alt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task </a:t>
            </a:r>
          </a:p>
          <a:p>
            <a:pPr eaLnBrk="1" hangingPunct="1">
              <a:buNone/>
            </a:pPr>
            <a:r>
              <a:rPr lang="it-IT" altLang="it-IT" sz="17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(75</a:t>
            </a:r>
            <a:r>
              <a:rPr lang="it-IT" altLang="it-IT" sz="17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% of </a:t>
            </a:r>
            <a:r>
              <a:rPr lang="it-IT" altLang="it-IT" sz="17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correct</a:t>
            </a:r>
            <a:r>
              <a:rPr lang="it-IT" altLang="it-IT" sz="17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7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choices</a:t>
            </a:r>
            <a:r>
              <a:rPr lang="it-IT" altLang="it-IT" sz="17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altLang="it-IT" sz="17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enter</a:t>
            </a:r>
            <a:r>
              <a:rPr lang="it-IT" altLang="it-IT" sz="17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stage 2)</a:t>
            </a:r>
          </a:p>
        </p:txBody>
      </p:sp>
    </p:spTree>
    <p:extLst>
      <p:ext uri="{BB962C8B-B14F-4D97-AF65-F5344CB8AC3E}">
        <p14:creationId xmlns:p14="http://schemas.microsoft.com/office/powerpoint/2010/main" val="756741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21" grpId="0"/>
      <p:bldP spid="22" grpId="0"/>
      <p:bldP spid="23" grpId="0"/>
      <p:bldP spid="26" grpId="0"/>
      <p:bldP spid="27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0" y="3140968"/>
            <a:ext cx="4398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MEME of the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day</a:t>
            </a: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7" name="Picture 3" descr="https://i.imgflip.com/4szb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04" y="64343"/>
            <a:ext cx="476250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EXAMPLE OF THE WRITTEN EXAM: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Neuroanatomy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task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Anatomy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test</a:t>
            </a: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620"/>
            <a:ext cx="9144000" cy="62543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059832" y="534159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 smtClean="0">
                <a:latin typeface="Tahoma" charset="0"/>
                <a:ea typeface="Tahoma" charset="0"/>
                <a:cs typeface="Tahoma" charset="0"/>
              </a:rPr>
              <a:t>What</a:t>
            </a:r>
            <a:r>
              <a:rPr lang="it-IT" b="1" u="sng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 smtClean="0"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b="1" u="sng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 smtClean="0">
                <a:latin typeface="Tahoma" charset="0"/>
                <a:ea typeface="Tahoma" charset="0"/>
                <a:cs typeface="Tahoma" charset="0"/>
              </a:rPr>
              <a:t>number</a:t>
            </a:r>
            <a:r>
              <a:rPr lang="it-IT" b="1" u="sng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12 = Corpus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callosum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08 =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Anterior</a:t>
            </a:r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commissure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11 =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Lateral</a:t>
            </a:r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ventricle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10 =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Amygdala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03=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Nucleus</a:t>
            </a:r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caudatus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05 =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Putamen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07 =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Globus</a:t>
            </a:r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pallidus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01 =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Cingulate</a:t>
            </a:r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cortex</a:t>
            </a:r>
            <a:endParaRPr lang="it-IT" sz="1300" dirty="0" smtClean="0">
              <a:latin typeface="Tahoma" charset="0"/>
              <a:ea typeface="Tahoma" charset="0"/>
              <a:cs typeface="Tahoma" charset="0"/>
            </a:endParaRP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508104" y="674303"/>
            <a:ext cx="3911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2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figures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(8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names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to be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identified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each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figure)</a:t>
            </a:r>
          </a:p>
          <a:p>
            <a:pPr marL="285750" indent="-285750" algn="ctr">
              <a:buFont typeface="Arial" charset="0"/>
              <a:buChar char="•"/>
            </a:pPr>
            <a:endParaRPr lang="it-IT" dirty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75%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correct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choices</a:t>
            </a:r>
            <a:r>
              <a:rPr lang="it-IT" dirty="0">
                <a:latin typeface="Tahoma" charset="0"/>
                <a:ea typeface="Tahoma" charset="0"/>
                <a:cs typeface="Tahoma" charset="0"/>
              </a:rPr>
              <a:t>: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exam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goes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on!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649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98072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FFFF00"/>
                </a:solidFill>
              </a:rPr>
              <a:t>Meet</a:t>
            </a:r>
            <a:r>
              <a:rPr lang="it-IT" sz="4000" b="1" dirty="0" smtClean="0">
                <a:solidFill>
                  <a:srgbClr val="FFFF00"/>
                </a:solidFill>
              </a:rPr>
              <a:t> the professor !</a:t>
            </a:r>
            <a:endParaRPr lang="it-IT" sz="4000" b="1" dirty="0">
              <a:solidFill>
                <a:srgbClr val="FFFF00"/>
              </a:solidFill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 l="48131" t="45799" r="12888"/>
          <a:stretch>
            <a:fillRect/>
          </a:stretch>
        </p:blipFill>
        <p:spPr bwMode="auto">
          <a:xfrm>
            <a:off x="2051720" y="3731827"/>
            <a:ext cx="4016383" cy="314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yt3.ggpht.com/-FvBjR0DHn0c/AAAAAAAAAAI/AAAAAAAAAAA/1X7Fl-w2PUw/s900-c-k-no/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1267644"/>
            <a:ext cx="2462716" cy="2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79826" y="3239419"/>
            <a:ext cx="3887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3000" b="1" dirty="0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Christian Agrillo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Associate Professor</a:t>
            </a:r>
            <a:endParaRPr lang="it-IT" altLang="it-IT" sz="2000" dirty="0">
              <a:solidFill>
                <a:schemeClr val="bg1"/>
              </a:solidFill>
              <a:latin typeface="Century Gothic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42988" y="1988368"/>
            <a:ext cx="48244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000" b="1">
                <a:solidFill>
                  <a:schemeClr val="bg1"/>
                </a:solidFill>
                <a:latin typeface="Century Gothic" charset="0"/>
                <a:ea typeface="ＭＳ Ｐゴシック" charset="-128"/>
                <a:cs typeface="ＭＳ Ｐゴシック" charset="-128"/>
              </a:rPr>
              <a:t>Nice to meet you!</a:t>
            </a:r>
          </a:p>
        </p:txBody>
      </p:sp>
    </p:spTree>
    <p:extLst>
      <p:ext uri="{BB962C8B-B14F-4D97-AF65-F5344CB8AC3E}">
        <p14:creationId xmlns:p14="http://schemas.microsoft.com/office/powerpoint/2010/main" val="5946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0" y="4462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EXAMPLE OF THE WRITTEN EXAM: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Multiple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choice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test</a:t>
            </a: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75656" y="2132856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Intracellular</a:t>
            </a: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fluid</a:t>
            </a: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b="1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it-IT" b="1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K+ , with small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Na+  and Cl- .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K+  and Cl- , with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small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Na+ .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Cl- , with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small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K+  and Na+ .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Na+  and Cl- , with small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amounts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K+ .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534016" y="3024248"/>
            <a:ext cx="5400600" cy="432048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0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EXAMPLE OF THE ORAL EXAM: </a:t>
            </a:r>
          </a:p>
        </p:txBody>
      </p:sp>
      <p:sp>
        <p:nvSpPr>
          <p:cNvPr id="4" name="CasellaDiTesto 3"/>
          <p:cNvSpPr txBox="1"/>
          <p:nvPr/>
        </p:nvSpPr>
        <p:spPr>
          <a:xfrm rot="21297694">
            <a:off x="431539" y="1300694"/>
            <a:ext cx="82809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If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sleep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16 hours and I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no sleeping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disorders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how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old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I?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 rot="215946">
            <a:off x="438995" y="2935936"/>
            <a:ext cx="82809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ormones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important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parental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cares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?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 rot="21427507">
            <a:off x="629504" y="464419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If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patient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enter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room, can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guess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genotype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(and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eventually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cognitive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disorders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by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phenotype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12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40" y="0"/>
            <a:ext cx="645636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7504" y="836712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01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342123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02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7504" y="1847534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03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2352945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04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7504" y="2858356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05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3363767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07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7504" y="3869178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10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4374589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11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7504" y="4880000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12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7504" y="5385411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13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7504" y="5890824"/>
            <a:ext cx="244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Chapt</a:t>
            </a:r>
            <a:r>
              <a:rPr lang="it-IT" sz="2400" dirty="0" smtClean="0">
                <a:solidFill>
                  <a:schemeClr val="bg1"/>
                </a:solidFill>
              </a:rPr>
              <a:t>. 14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-756592" y="-273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</a:rPr>
              <a:t>TEXTBOOK and </a:t>
            </a:r>
            <a:r>
              <a:rPr lang="it-IT" sz="2800" dirty="0" err="1" smtClean="0">
                <a:solidFill>
                  <a:srgbClr val="FFFF00"/>
                </a:solidFill>
              </a:rPr>
              <a:t>Chapters</a:t>
            </a:r>
            <a:r>
              <a:rPr lang="it-IT" sz="2800" dirty="0" smtClean="0">
                <a:solidFill>
                  <a:srgbClr val="FFFF00"/>
                </a:solidFill>
              </a:rPr>
              <a:t> to be </a:t>
            </a:r>
            <a:r>
              <a:rPr lang="it-IT" sz="2800" dirty="0" err="1" smtClean="0">
                <a:solidFill>
                  <a:srgbClr val="FFFF00"/>
                </a:solidFill>
              </a:rPr>
              <a:t>studied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756592" y="-273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FF00"/>
                </a:solidFill>
              </a:rPr>
              <a:t>TEXTBOOK and </a:t>
            </a:r>
            <a:r>
              <a:rPr lang="it-IT" sz="2800" dirty="0" err="1" smtClean="0">
                <a:solidFill>
                  <a:srgbClr val="FFFF00"/>
                </a:solidFill>
              </a:rPr>
              <a:t>Chapters</a:t>
            </a:r>
            <a:r>
              <a:rPr lang="it-IT" sz="2800" dirty="0" smtClean="0">
                <a:solidFill>
                  <a:srgbClr val="FFFF00"/>
                </a:solidFill>
              </a:rPr>
              <a:t> to be </a:t>
            </a:r>
            <a:r>
              <a:rPr lang="it-IT" sz="2800" dirty="0" err="1" smtClean="0">
                <a:solidFill>
                  <a:srgbClr val="FFFF00"/>
                </a:solidFill>
              </a:rPr>
              <a:t>studied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44" y="494877"/>
            <a:ext cx="4525512" cy="636692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2627784" y="1484784"/>
            <a:ext cx="3960440" cy="1944216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2627784" y="3712299"/>
            <a:ext cx="3960440" cy="23896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659242" y="4630198"/>
            <a:ext cx="3960440" cy="1463098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6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1290116" y="1899722"/>
            <a:ext cx="4972093" cy="21635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297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5298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4" name="CasellaDiTesto 3"/>
          <p:cNvSpPr txBox="1">
            <a:spLocks noChangeArrowheads="1"/>
          </p:cNvSpPr>
          <p:nvPr/>
        </p:nvSpPr>
        <p:spPr bwMode="auto">
          <a:xfrm>
            <a:off x="1149641" y="1913933"/>
            <a:ext cx="49685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TEXTBOOK</a:t>
            </a:r>
            <a:endParaRPr lang="it-IT" altLang="it-IT" sz="2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0" y="10191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An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overall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view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2088703" y="2347245"/>
            <a:ext cx="5003577" cy="2163509"/>
          </a:xfrm>
          <a:prstGeom prst="ellipse">
            <a:avLst/>
          </a:prstGeom>
          <a:solidFill>
            <a:srgbClr val="00B0F0">
              <a:alpha val="4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1199468" y="3167390"/>
            <a:ext cx="6984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My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slides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6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5298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2088703" y="2347245"/>
            <a:ext cx="5003577" cy="2163509"/>
          </a:xfrm>
          <a:prstGeom prst="ellipse">
            <a:avLst/>
          </a:prstGeom>
          <a:solidFill>
            <a:srgbClr val="00B0F0">
              <a:alpha val="4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299" name="CasellaDiTesto 3"/>
          <p:cNvSpPr txBox="1">
            <a:spLocks noChangeArrowheads="1"/>
          </p:cNvSpPr>
          <p:nvPr/>
        </p:nvSpPr>
        <p:spPr bwMode="auto">
          <a:xfrm>
            <a:off x="1199468" y="3167390"/>
            <a:ext cx="6984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Pictures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0" y="10191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WRITTEN PART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239712" y="4842600"/>
            <a:ext cx="8904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1a)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Neuroanatomy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test: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several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exercises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during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course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very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similar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pictures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alt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97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1290116" y="1899722"/>
            <a:ext cx="4972093" cy="21635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297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5298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4" name="CasellaDiTesto 3"/>
          <p:cNvSpPr txBox="1">
            <a:spLocks noChangeArrowheads="1"/>
          </p:cNvSpPr>
          <p:nvPr/>
        </p:nvSpPr>
        <p:spPr bwMode="auto">
          <a:xfrm>
            <a:off x="1149641" y="1913933"/>
            <a:ext cx="49685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TEXTBOOK</a:t>
            </a:r>
            <a:endParaRPr lang="it-IT" altLang="it-IT" sz="2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0" y="10191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WRITTEN PART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239712" y="4842600"/>
            <a:ext cx="85077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1a) </a:t>
            </a:r>
            <a:r>
              <a:rPr lang="it-IT" alt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Neuroanatomy</a:t>
            </a:r>
            <a:r>
              <a:rPr lang="it-IT" alt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test</a:t>
            </a:r>
            <a:endParaRPr lang="it-IT" altLang="it-IT" sz="20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CasellaDiTesto 3"/>
          <p:cNvSpPr txBox="1">
            <a:spLocks noChangeArrowheads="1"/>
          </p:cNvSpPr>
          <p:nvPr/>
        </p:nvSpPr>
        <p:spPr bwMode="auto">
          <a:xfrm>
            <a:off x="239711" y="5302469"/>
            <a:ext cx="85077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1b) Multiple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choice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test</a:t>
            </a:r>
            <a:endParaRPr lang="it-IT" alt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70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-1" y="638767"/>
            <a:ext cx="483721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31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Overall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CORRECT CHOICES? +1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?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Wrong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?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Examples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18/31?  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got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18!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31/31?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got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30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cum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laude!</a:t>
            </a:r>
            <a:endParaRPr lang="it-IT" altLang="it-IT" sz="28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1290116" y="1899722"/>
            <a:ext cx="4972093" cy="21635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1149641" y="1913933"/>
            <a:ext cx="49685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TEXTBOOK</a:t>
            </a:r>
            <a:endParaRPr lang="it-IT" altLang="it-IT" sz="2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CasellaDiTesto 3"/>
          <p:cNvSpPr txBox="1">
            <a:spLocks noChangeArrowheads="1"/>
          </p:cNvSpPr>
          <p:nvPr/>
        </p:nvSpPr>
        <p:spPr bwMode="auto">
          <a:xfrm>
            <a:off x="0" y="10191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WRITTEN PART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-1" y="638767"/>
            <a:ext cx="483721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WRITTEN PART: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31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Overall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distribution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questions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among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chapters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changes</a:t>
            </a:r>
            <a:r>
              <a:rPr lang="it-IT" altLang="it-IT" sz="1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continuously</a:t>
            </a:r>
            <a:endParaRPr lang="it-IT" altLang="it-IT" sz="18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1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175" y="494877"/>
            <a:ext cx="4525512" cy="636692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837215" y="1484784"/>
            <a:ext cx="3960440" cy="1944216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7215" y="3712299"/>
            <a:ext cx="3960440" cy="23896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4868673" y="4630198"/>
            <a:ext cx="3960440" cy="1463098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-1" y="638767"/>
            <a:ext cx="483721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WRITTEN PART: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Example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“X”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7330554" y="1556792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2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CasellaDiTesto 3"/>
          <p:cNvSpPr txBox="1">
            <a:spLocks noChangeArrowheads="1"/>
          </p:cNvSpPr>
          <p:nvPr/>
        </p:nvSpPr>
        <p:spPr bwMode="auto">
          <a:xfrm>
            <a:off x="6372200" y="2033477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7690594" y="2348880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5</a:t>
            </a:r>
            <a:r>
              <a:rPr lang="it-IT" altLang="it-IT" sz="140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CasellaDiTesto 3"/>
          <p:cNvSpPr txBox="1">
            <a:spLocks noChangeArrowheads="1"/>
          </p:cNvSpPr>
          <p:nvPr/>
        </p:nvSpPr>
        <p:spPr bwMode="auto">
          <a:xfrm>
            <a:off x="6657603" y="2725585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CasellaDiTesto 3"/>
          <p:cNvSpPr txBox="1">
            <a:spLocks noChangeArrowheads="1"/>
          </p:cNvSpPr>
          <p:nvPr/>
        </p:nvSpPr>
        <p:spPr bwMode="auto">
          <a:xfrm>
            <a:off x="7363172" y="3247846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0" name="CasellaDiTesto 3"/>
          <p:cNvSpPr txBox="1">
            <a:spLocks noChangeArrowheads="1"/>
          </p:cNvSpPr>
          <p:nvPr/>
        </p:nvSpPr>
        <p:spPr bwMode="auto">
          <a:xfrm>
            <a:off x="7516423" y="3697287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CasellaDiTesto 3"/>
          <p:cNvSpPr txBox="1">
            <a:spLocks noChangeArrowheads="1"/>
          </p:cNvSpPr>
          <p:nvPr/>
        </p:nvSpPr>
        <p:spPr bwMode="auto">
          <a:xfrm>
            <a:off x="6464001" y="4562838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2" name="CasellaDiTesto 3"/>
          <p:cNvSpPr txBox="1">
            <a:spLocks noChangeArrowheads="1"/>
          </p:cNvSpPr>
          <p:nvPr/>
        </p:nvSpPr>
        <p:spPr bwMode="auto">
          <a:xfrm>
            <a:off x="6467385" y="4857006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it-IT" altLang="it-IT" sz="140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3" name="CasellaDiTesto 3"/>
          <p:cNvSpPr txBox="1">
            <a:spLocks noChangeArrowheads="1"/>
          </p:cNvSpPr>
          <p:nvPr/>
        </p:nvSpPr>
        <p:spPr bwMode="auto">
          <a:xfrm>
            <a:off x="6775883" y="5152558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4" name="CasellaDiTesto 3"/>
          <p:cNvSpPr txBox="1">
            <a:spLocks noChangeArrowheads="1"/>
          </p:cNvSpPr>
          <p:nvPr/>
        </p:nvSpPr>
        <p:spPr bwMode="auto">
          <a:xfrm>
            <a:off x="6904170" y="5472960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5" name="CasellaDiTesto 3"/>
          <p:cNvSpPr txBox="1">
            <a:spLocks noChangeArrowheads="1"/>
          </p:cNvSpPr>
          <p:nvPr/>
        </p:nvSpPr>
        <p:spPr bwMode="auto">
          <a:xfrm>
            <a:off x="7330554" y="5798144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9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24169" y="138598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FF00"/>
                </a:solidFill>
              </a:rPr>
              <a:t>WHY </a:t>
            </a:r>
            <a:r>
              <a:rPr lang="it-IT" sz="4000" b="1" dirty="0" err="1" smtClean="0">
                <a:solidFill>
                  <a:srgbClr val="FFFF00"/>
                </a:solidFill>
              </a:rPr>
              <a:t>all</a:t>
            </a:r>
            <a:r>
              <a:rPr lang="it-IT" sz="4000" b="1" dirty="0" smtClean="0">
                <a:solidFill>
                  <a:srgbClr val="FFFF00"/>
                </a:solidFill>
              </a:rPr>
              <a:t> </a:t>
            </a:r>
            <a:r>
              <a:rPr lang="it-IT" sz="4000" b="1" dirty="0" err="1" smtClean="0">
                <a:solidFill>
                  <a:srgbClr val="FFFF00"/>
                </a:solidFill>
              </a:rPr>
              <a:t>this</a:t>
            </a:r>
            <a:r>
              <a:rPr lang="it-IT" sz="4000" b="1" dirty="0" smtClean="0">
                <a:solidFill>
                  <a:srgbClr val="FFFF00"/>
                </a:solidFill>
              </a:rPr>
              <a:t> ‘BRAIN’ </a:t>
            </a:r>
            <a:r>
              <a:rPr lang="it-IT" sz="4000" b="1" dirty="0" err="1">
                <a:solidFill>
                  <a:srgbClr val="FFFF00"/>
                </a:solidFill>
              </a:rPr>
              <a:t>h</a:t>
            </a:r>
            <a:r>
              <a:rPr lang="it-IT" sz="4000" b="1" dirty="0" err="1" smtClean="0">
                <a:solidFill>
                  <a:srgbClr val="FFFF00"/>
                </a:solidFill>
              </a:rPr>
              <a:t>ere</a:t>
            </a:r>
            <a:r>
              <a:rPr lang="it-IT" sz="4000" b="1" dirty="0" smtClean="0">
                <a:solidFill>
                  <a:srgbClr val="FFFF00"/>
                </a:solidFill>
              </a:rPr>
              <a:t> ?</a:t>
            </a:r>
            <a:endParaRPr lang="it-IT" sz="4000" b="1" dirty="0">
              <a:solidFill>
                <a:srgbClr val="FFFF00"/>
              </a:solidFill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 rot="21111013">
            <a:off x="-59248" y="31673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Doctors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should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study</a:t>
            </a:r>
            <a:r>
              <a:rPr lang="it-IT" sz="2800" dirty="0" smtClean="0">
                <a:solidFill>
                  <a:srgbClr val="FFFF00"/>
                </a:solidFill>
              </a:rPr>
              <a:t> the brain, </a:t>
            </a:r>
            <a:r>
              <a:rPr lang="it-IT" sz="2800" dirty="0" err="1" smtClean="0">
                <a:solidFill>
                  <a:srgbClr val="FFFF00"/>
                </a:solidFill>
              </a:rPr>
              <a:t>not</a:t>
            </a:r>
            <a:r>
              <a:rPr lang="it-IT" sz="2800" dirty="0" smtClean="0">
                <a:solidFill>
                  <a:srgbClr val="FFFF00"/>
                </a:solidFill>
              </a:rPr>
              <a:t> me!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octor Sitting Near Hospital Bed : video stock a tema (100% royalty 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98" y="3804555"/>
            <a:ext cx="4479404" cy="2523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175" y="494877"/>
            <a:ext cx="4525512" cy="636692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837215" y="1484784"/>
            <a:ext cx="3960440" cy="1944216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7215" y="3712299"/>
            <a:ext cx="3960440" cy="23896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4868673" y="4630198"/>
            <a:ext cx="3960440" cy="1463098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-1" y="638767"/>
            <a:ext cx="483721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WRITTEN PART: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Example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Exam</a:t>
            </a: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“Y”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7330554" y="1556792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CasellaDiTesto 3"/>
          <p:cNvSpPr txBox="1">
            <a:spLocks noChangeArrowheads="1"/>
          </p:cNvSpPr>
          <p:nvPr/>
        </p:nvSpPr>
        <p:spPr bwMode="auto">
          <a:xfrm>
            <a:off x="6372200" y="2033477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1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7690594" y="2348880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CasellaDiTesto 3"/>
          <p:cNvSpPr txBox="1">
            <a:spLocks noChangeArrowheads="1"/>
          </p:cNvSpPr>
          <p:nvPr/>
        </p:nvSpPr>
        <p:spPr bwMode="auto">
          <a:xfrm>
            <a:off x="6657603" y="2725585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4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CasellaDiTesto 3"/>
          <p:cNvSpPr txBox="1">
            <a:spLocks noChangeArrowheads="1"/>
          </p:cNvSpPr>
          <p:nvPr/>
        </p:nvSpPr>
        <p:spPr bwMode="auto">
          <a:xfrm>
            <a:off x="7363172" y="3247846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0" name="CasellaDiTesto 3"/>
          <p:cNvSpPr txBox="1">
            <a:spLocks noChangeArrowheads="1"/>
          </p:cNvSpPr>
          <p:nvPr/>
        </p:nvSpPr>
        <p:spPr bwMode="auto">
          <a:xfrm>
            <a:off x="7516423" y="3697287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CasellaDiTesto 3"/>
          <p:cNvSpPr txBox="1">
            <a:spLocks noChangeArrowheads="1"/>
          </p:cNvSpPr>
          <p:nvPr/>
        </p:nvSpPr>
        <p:spPr bwMode="auto">
          <a:xfrm>
            <a:off x="6464001" y="4562838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4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2" name="CasellaDiTesto 3"/>
          <p:cNvSpPr txBox="1">
            <a:spLocks noChangeArrowheads="1"/>
          </p:cNvSpPr>
          <p:nvPr/>
        </p:nvSpPr>
        <p:spPr bwMode="auto">
          <a:xfrm>
            <a:off x="6467385" y="4857006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3" name="CasellaDiTesto 3"/>
          <p:cNvSpPr txBox="1">
            <a:spLocks noChangeArrowheads="1"/>
          </p:cNvSpPr>
          <p:nvPr/>
        </p:nvSpPr>
        <p:spPr bwMode="auto">
          <a:xfrm>
            <a:off x="6775883" y="5152558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4" name="CasellaDiTesto 3"/>
          <p:cNvSpPr txBox="1">
            <a:spLocks noChangeArrowheads="1"/>
          </p:cNvSpPr>
          <p:nvPr/>
        </p:nvSpPr>
        <p:spPr bwMode="auto">
          <a:xfrm>
            <a:off x="6904170" y="5472960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5" name="CasellaDiTesto 3"/>
          <p:cNvSpPr txBox="1">
            <a:spLocks noChangeArrowheads="1"/>
          </p:cNvSpPr>
          <p:nvPr/>
        </p:nvSpPr>
        <p:spPr bwMode="auto">
          <a:xfrm>
            <a:off x="7330554" y="5798144"/>
            <a:ext cx="1345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ahoma" charset="0"/>
                <a:ea typeface="Tahoma" charset="0"/>
                <a:cs typeface="Tahoma" charset="0"/>
              </a:rPr>
              <a:t>4</a:t>
            </a:r>
            <a:r>
              <a:rPr lang="it-IT" altLang="it-IT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400" dirty="0" err="1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it-IT" altLang="it-IT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0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1290116" y="1899722"/>
            <a:ext cx="4972093" cy="21635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297" name="Rectangle 7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5298" name="Text Box 8"/>
          <p:cNvSpPr txBox="1">
            <a:spLocks noChangeArrowheads="1"/>
          </p:cNvSpPr>
          <p:nvPr/>
        </p:nvSpPr>
        <p:spPr bwMode="auto">
          <a:xfrm>
            <a:off x="239713" y="15875"/>
            <a:ext cx="695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rgbClr val="4D4D4D"/>
                </a:solidFill>
                <a:latin typeface="Tahoma" charset="0"/>
                <a:ea typeface="Tahoma" charset="0"/>
                <a:cs typeface="Tahoma" charset="0"/>
              </a:rPr>
              <a:t>CONTENTS  and EXAM</a:t>
            </a:r>
            <a:endParaRPr lang="it-IT" altLang="it-IT" b="1" dirty="0">
              <a:solidFill>
                <a:srgbClr val="4D4D4D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4" name="CasellaDiTesto 3"/>
          <p:cNvSpPr txBox="1">
            <a:spLocks noChangeArrowheads="1"/>
          </p:cNvSpPr>
          <p:nvPr/>
        </p:nvSpPr>
        <p:spPr bwMode="auto">
          <a:xfrm>
            <a:off x="1149641" y="1913933"/>
            <a:ext cx="496855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TEXTBOOK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6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definitively</a:t>
            </a: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easier</a:t>
            </a: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if</a:t>
            </a: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follow</a:t>
            </a: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my</a:t>
            </a:r>
            <a:r>
              <a:rPr lang="it-IT" altLang="it-IT" sz="20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0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lessons</a:t>
            </a:r>
            <a:r>
              <a:rPr lang="it-IT" alt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altLang="it-IT" sz="2000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0" y="10191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WRITTEN PART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239712" y="4842600"/>
            <a:ext cx="85077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1a) </a:t>
            </a:r>
            <a:r>
              <a:rPr lang="it-IT" alt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Neuroanatomy</a:t>
            </a:r>
            <a:r>
              <a:rPr lang="it-IT" alt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test</a:t>
            </a:r>
            <a:endParaRPr lang="it-IT" altLang="it-IT" sz="20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CasellaDiTesto 3"/>
          <p:cNvSpPr txBox="1">
            <a:spLocks noChangeArrowheads="1"/>
          </p:cNvSpPr>
          <p:nvPr/>
        </p:nvSpPr>
        <p:spPr bwMode="auto">
          <a:xfrm>
            <a:off x="239711" y="5302469"/>
            <a:ext cx="85077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1b) Multiple </a:t>
            </a:r>
            <a:r>
              <a:rPr lang="it-IT" alt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choice</a:t>
            </a:r>
            <a:r>
              <a:rPr lang="it-IT" alt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test</a:t>
            </a:r>
            <a:endParaRPr lang="it-IT" altLang="it-IT" sz="20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CasellaDiTesto 3"/>
          <p:cNvSpPr txBox="1">
            <a:spLocks noChangeArrowheads="1"/>
          </p:cNvSpPr>
          <p:nvPr/>
        </p:nvSpPr>
        <p:spPr bwMode="auto">
          <a:xfrm>
            <a:off x="239711" y="5730362"/>
            <a:ext cx="85077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it-IT" alt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Oral</a:t>
            </a:r>
            <a:r>
              <a:rPr lang="it-IT" alt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test 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60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may 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involve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any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chapter</a:t>
            </a:r>
            <a:r>
              <a:rPr lang="it-IT" alt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…)</a:t>
            </a:r>
            <a:endParaRPr lang="it-IT" altLang="it-IT" sz="1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2088703" y="2347245"/>
            <a:ext cx="5003577" cy="216350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3"/>
          <p:cNvSpPr txBox="1">
            <a:spLocks noChangeArrowheads="1"/>
          </p:cNvSpPr>
          <p:nvPr/>
        </p:nvSpPr>
        <p:spPr bwMode="auto">
          <a:xfrm>
            <a:off x="1199468" y="3167390"/>
            <a:ext cx="6984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My </a:t>
            </a: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slides</a:t>
            </a:r>
            <a:endParaRPr lang="it-IT" altLang="it-IT" sz="18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69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394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Why</a:t>
            </a:r>
            <a:r>
              <a:rPr lang="it-IT" sz="2800" dirty="0" smtClean="0">
                <a:solidFill>
                  <a:srgbClr val="FFFF00"/>
                </a:solidFill>
              </a:rPr>
              <a:t> ‘brain’ </a:t>
            </a:r>
            <a:r>
              <a:rPr lang="it-IT" sz="2800" dirty="0" err="1" smtClean="0">
                <a:solidFill>
                  <a:srgbClr val="FFFF00"/>
                </a:solidFill>
              </a:rPr>
              <a:t>here</a:t>
            </a:r>
            <a:r>
              <a:rPr lang="it-IT" sz="2800" dirty="0" smtClean="0">
                <a:solidFill>
                  <a:srgbClr val="FFFF00"/>
                </a:solidFill>
              </a:rPr>
              <a:t>?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357295"/>
            <a:ext cx="81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cannot</a:t>
            </a:r>
            <a:r>
              <a:rPr lang="it-IT" sz="2400" dirty="0" smtClean="0">
                <a:solidFill>
                  <a:schemeClr val="bg1"/>
                </a:solidFill>
              </a:rPr>
              <a:t> work in </a:t>
            </a:r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field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bases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behaviour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357295"/>
            <a:ext cx="81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cannot</a:t>
            </a:r>
            <a:r>
              <a:rPr lang="it-IT" sz="2400" dirty="0" smtClean="0">
                <a:solidFill>
                  <a:schemeClr val="bg1"/>
                </a:solidFill>
              </a:rPr>
              <a:t> work in </a:t>
            </a:r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field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bases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behaviour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63888" y="3091322"/>
            <a:ext cx="5580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</a:rPr>
              <a:t>“</a:t>
            </a:r>
            <a:r>
              <a:rPr lang="it-IT" sz="2400" i="1" dirty="0" err="1" smtClean="0">
                <a:solidFill>
                  <a:schemeClr val="bg1"/>
                </a:solidFill>
              </a:rPr>
              <a:t>Doctor</a:t>
            </a:r>
            <a:r>
              <a:rPr lang="it-IT" sz="2400" i="1" dirty="0" smtClean="0">
                <a:solidFill>
                  <a:schemeClr val="bg1"/>
                </a:solidFill>
              </a:rPr>
              <a:t>, </a:t>
            </a:r>
            <a:r>
              <a:rPr lang="it-IT" sz="2400" i="1" dirty="0" err="1" smtClean="0">
                <a:solidFill>
                  <a:schemeClr val="bg1"/>
                </a:solidFill>
              </a:rPr>
              <a:t>this</a:t>
            </a:r>
            <a:r>
              <a:rPr lang="it-IT" sz="2400" i="1" dirty="0" smtClean="0">
                <a:solidFill>
                  <a:schemeClr val="bg1"/>
                </a:solidFill>
              </a:rPr>
              <a:t> boy </a:t>
            </a:r>
            <a:r>
              <a:rPr lang="it-IT" sz="2400" i="1" dirty="0" err="1" smtClean="0">
                <a:solidFill>
                  <a:schemeClr val="bg1"/>
                </a:solidFill>
              </a:rPr>
              <a:t>had</a:t>
            </a:r>
            <a:r>
              <a:rPr lang="it-IT" sz="2400" i="1" dirty="0">
                <a:solidFill>
                  <a:schemeClr val="bg1"/>
                </a:solidFill>
              </a:rPr>
              <a:t> a </a:t>
            </a:r>
            <a:r>
              <a:rPr lang="it-IT" sz="2400" i="1" dirty="0" err="1">
                <a:solidFill>
                  <a:schemeClr val="bg1"/>
                </a:solidFill>
              </a:rPr>
              <a:t>t</a:t>
            </a:r>
            <a:r>
              <a:rPr lang="it-IT" sz="2400" i="1" dirty="0" err="1" smtClean="0">
                <a:solidFill>
                  <a:schemeClr val="bg1"/>
                </a:solidFill>
              </a:rPr>
              <a:t>raumatic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>
                <a:solidFill>
                  <a:schemeClr val="bg1"/>
                </a:solidFill>
              </a:rPr>
              <a:t>brain </a:t>
            </a:r>
            <a:r>
              <a:rPr lang="it-IT" sz="2400" i="1" dirty="0" err="1" smtClean="0">
                <a:solidFill>
                  <a:schemeClr val="bg1"/>
                </a:solidFill>
              </a:rPr>
              <a:t>injury</a:t>
            </a:r>
            <a:r>
              <a:rPr lang="it-IT" sz="2400" i="1" dirty="0" smtClean="0">
                <a:solidFill>
                  <a:schemeClr val="bg1"/>
                </a:solidFill>
              </a:rPr>
              <a:t>. He </a:t>
            </a:r>
            <a:r>
              <a:rPr lang="it-IT" sz="2400" i="1" dirty="0" err="1" smtClean="0">
                <a:solidFill>
                  <a:schemeClr val="bg1"/>
                </a:solidFill>
              </a:rPr>
              <a:t>damaged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frontal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lobe</a:t>
            </a:r>
            <a:r>
              <a:rPr lang="it-IT" sz="2400" i="1" dirty="0" smtClean="0">
                <a:solidFill>
                  <a:schemeClr val="bg1"/>
                </a:solidFill>
              </a:rPr>
              <a:t> and continue to perseverate with the </a:t>
            </a:r>
            <a:r>
              <a:rPr lang="it-IT" sz="2400" i="1" dirty="0" err="1" smtClean="0">
                <a:solidFill>
                  <a:schemeClr val="bg1"/>
                </a:solidFill>
              </a:rPr>
              <a:t>same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type</a:t>
            </a:r>
            <a:r>
              <a:rPr lang="it-IT" sz="2400" i="1" dirty="0" smtClean="0">
                <a:solidFill>
                  <a:schemeClr val="bg1"/>
                </a:solidFill>
              </a:rPr>
              <a:t> of </a:t>
            </a:r>
            <a:r>
              <a:rPr lang="it-IT" sz="2400" i="1" dirty="0" err="1" smtClean="0">
                <a:solidFill>
                  <a:schemeClr val="bg1"/>
                </a:solidFill>
              </a:rPr>
              <a:t>error</a:t>
            </a:r>
            <a:r>
              <a:rPr lang="it-IT" sz="2400" dirty="0" smtClean="0">
                <a:solidFill>
                  <a:schemeClr val="bg1"/>
                </a:solidFill>
              </a:rPr>
              <a:t>..” 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9" name="AutoShape 4" descr="ttps://upload.wikimedia.org/wikipedia/commons/thumb/2/23/Contrecoup-it.svg/220px-Contrecoup-it.svg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4" name="Picture 6" descr="ttps://www.abruzzolive.it/wp-content/uploads/2015/06/incidente-auto-motor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27" y="3001752"/>
            <a:ext cx="2411760" cy="16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3" y="4221088"/>
            <a:ext cx="1655835" cy="189238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6394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Why</a:t>
            </a:r>
            <a:r>
              <a:rPr lang="it-IT" sz="2800" smtClean="0">
                <a:solidFill>
                  <a:srgbClr val="FFFF00"/>
                </a:solidFill>
              </a:rPr>
              <a:t> ‘brain</a:t>
            </a:r>
            <a:r>
              <a:rPr lang="it-IT" sz="2800" dirty="0" smtClean="0">
                <a:solidFill>
                  <a:srgbClr val="FFFF00"/>
                </a:solidFill>
              </a:rPr>
              <a:t>’ </a:t>
            </a:r>
            <a:r>
              <a:rPr lang="it-IT" sz="2800" dirty="0" err="1" smtClean="0">
                <a:solidFill>
                  <a:srgbClr val="FFFF00"/>
                </a:solidFill>
              </a:rPr>
              <a:t>here</a:t>
            </a:r>
            <a:r>
              <a:rPr lang="it-IT" sz="2800" dirty="0" smtClean="0">
                <a:solidFill>
                  <a:srgbClr val="FFFF00"/>
                </a:solidFill>
              </a:rPr>
              <a:t>?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11127"/>
          <a:stretch>
            <a:fillRect/>
          </a:stretch>
        </p:blipFill>
        <p:spPr bwMode="auto">
          <a:xfrm>
            <a:off x="6492768" y="4643892"/>
            <a:ext cx="26273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123728" y="5328180"/>
            <a:ext cx="436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i="1" dirty="0" err="1" smtClean="0">
                <a:solidFill>
                  <a:schemeClr val="bg1"/>
                </a:solidFill>
              </a:rPr>
              <a:t>Well</a:t>
            </a:r>
            <a:r>
              <a:rPr lang="it-IT" sz="2400" i="1" dirty="0" smtClean="0">
                <a:solidFill>
                  <a:schemeClr val="bg1"/>
                </a:solidFill>
              </a:rPr>
              <a:t>, </a:t>
            </a:r>
            <a:r>
              <a:rPr lang="it-IT" sz="2400" i="1" dirty="0" err="1" smtClean="0">
                <a:solidFill>
                  <a:schemeClr val="bg1"/>
                </a:solidFill>
              </a:rPr>
              <a:t>this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guy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is</a:t>
            </a:r>
            <a:r>
              <a:rPr lang="it-IT" sz="2400" i="1" dirty="0" smtClean="0">
                <a:solidFill>
                  <a:schemeClr val="bg1"/>
                </a:solidFill>
              </a:rPr>
              <a:t> a teenager, </a:t>
            </a:r>
            <a:r>
              <a:rPr lang="it-IT" sz="2400" i="1" dirty="0" err="1" smtClean="0">
                <a:solidFill>
                  <a:schemeClr val="bg1"/>
                </a:solidFill>
              </a:rPr>
              <a:t>therefore</a:t>
            </a:r>
            <a:r>
              <a:rPr lang="it-IT" sz="2400" i="1" dirty="0" smtClean="0">
                <a:solidFill>
                  <a:schemeClr val="bg1"/>
                </a:solidFill>
              </a:rPr>
              <a:t> he </a:t>
            </a:r>
            <a:r>
              <a:rPr lang="it-IT" sz="2400" i="1" dirty="0" err="1" smtClean="0">
                <a:solidFill>
                  <a:schemeClr val="bg1"/>
                </a:solidFill>
              </a:rPr>
              <a:t>wants</a:t>
            </a:r>
            <a:r>
              <a:rPr lang="it-IT" sz="2400" i="1" dirty="0" smtClean="0">
                <a:solidFill>
                  <a:schemeClr val="bg1"/>
                </a:solidFill>
              </a:rPr>
              <a:t> to </a:t>
            </a:r>
            <a:r>
              <a:rPr lang="it-IT" sz="2400" i="1" dirty="0" err="1" smtClean="0">
                <a:solidFill>
                  <a:schemeClr val="bg1"/>
                </a:solidFill>
              </a:rPr>
              <a:t>defend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his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identity</a:t>
            </a:r>
            <a:r>
              <a:rPr lang="it-IT" sz="2400" i="1" dirty="0" smtClean="0">
                <a:solidFill>
                  <a:schemeClr val="bg1"/>
                </a:solidFill>
              </a:rPr>
              <a:t> and </a:t>
            </a:r>
            <a:r>
              <a:rPr lang="it-IT" sz="2400" i="1" dirty="0" err="1" smtClean="0">
                <a:solidFill>
                  <a:schemeClr val="bg1"/>
                </a:solidFill>
              </a:rPr>
              <a:t>his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choices</a:t>
            </a:r>
            <a:endParaRPr lang="it-IT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357295"/>
            <a:ext cx="81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cannot</a:t>
            </a:r>
            <a:r>
              <a:rPr lang="it-IT" sz="2400" dirty="0" smtClean="0">
                <a:solidFill>
                  <a:schemeClr val="bg1"/>
                </a:solidFill>
              </a:rPr>
              <a:t> work in </a:t>
            </a:r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field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bases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behaviour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11960" y="3463083"/>
            <a:ext cx="493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“</a:t>
            </a:r>
            <a:r>
              <a:rPr lang="it-IT" sz="2400" dirty="0" err="1" smtClean="0">
                <a:solidFill>
                  <a:schemeClr val="bg1"/>
                </a:solidFill>
              </a:rPr>
              <a:t>Doctor</a:t>
            </a:r>
            <a:r>
              <a:rPr lang="it-IT" sz="2400" dirty="0" smtClean="0">
                <a:solidFill>
                  <a:schemeClr val="bg1"/>
                </a:solidFill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</a:rPr>
              <a:t>why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does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my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kid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suffer</a:t>
            </a:r>
            <a:r>
              <a:rPr lang="it-IT" sz="2400" dirty="0" smtClean="0">
                <a:solidFill>
                  <a:schemeClr val="bg1"/>
                </a:solidFill>
              </a:rPr>
              <a:t> from </a:t>
            </a:r>
            <a:r>
              <a:rPr lang="it-IT" sz="2400" dirty="0" err="1" smtClean="0">
                <a:solidFill>
                  <a:schemeClr val="bg1"/>
                </a:solidFill>
              </a:rPr>
              <a:t>autism</a:t>
            </a:r>
            <a:r>
              <a:rPr lang="it-IT" sz="2400" dirty="0" smtClean="0">
                <a:solidFill>
                  <a:schemeClr val="bg1"/>
                </a:solidFill>
              </a:rPr>
              <a:t> ? ”  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AutoShape 2" descr="iapertura discoteche in Italia dal 15 giugno: si può ballare all'aperto -  Corrier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8" name="Picture 2" descr="ttps://www.closingthegap.ca/wp-content/uploads/2018/12/autistic-child-playing-and-puzzle-pieces-300x213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8" y="2924944"/>
            <a:ext cx="4155100" cy="29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0" y="6394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Why</a:t>
            </a:r>
            <a:r>
              <a:rPr lang="it-IT" sz="2800" smtClean="0">
                <a:solidFill>
                  <a:srgbClr val="FFFF00"/>
                </a:solidFill>
              </a:rPr>
              <a:t> ‘brain</a:t>
            </a:r>
            <a:r>
              <a:rPr lang="it-IT" sz="2800" dirty="0" smtClean="0">
                <a:solidFill>
                  <a:srgbClr val="FFFF00"/>
                </a:solidFill>
              </a:rPr>
              <a:t>’ </a:t>
            </a:r>
            <a:r>
              <a:rPr lang="it-IT" sz="2800" dirty="0" err="1" smtClean="0">
                <a:solidFill>
                  <a:srgbClr val="FFFF00"/>
                </a:solidFill>
              </a:rPr>
              <a:t>here</a:t>
            </a:r>
            <a:r>
              <a:rPr lang="it-IT" sz="2800" dirty="0" smtClean="0">
                <a:solidFill>
                  <a:srgbClr val="FFFF00"/>
                </a:solidFill>
              </a:rPr>
              <a:t>?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11127"/>
          <a:stretch>
            <a:fillRect/>
          </a:stretch>
        </p:blipFill>
        <p:spPr bwMode="auto">
          <a:xfrm>
            <a:off x="6337176" y="4581128"/>
            <a:ext cx="26273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683568" y="5934283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solidFill>
                  <a:schemeClr val="bg1"/>
                </a:solidFill>
              </a:rPr>
              <a:t>It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happens</a:t>
            </a:r>
            <a:r>
              <a:rPr lang="it-IT" sz="2400" i="1" dirty="0" smtClean="0">
                <a:solidFill>
                  <a:schemeClr val="bg1"/>
                </a:solidFill>
              </a:rPr>
              <a:t> with ‘</a:t>
            </a:r>
            <a:r>
              <a:rPr lang="it-IT" sz="2400" i="1" dirty="0" err="1" smtClean="0">
                <a:solidFill>
                  <a:schemeClr val="bg1"/>
                </a:solidFill>
              </a:rPr>
              <a:t>refrigerator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mothers</a:t>
            </a:r>
            <a:r>
              <a:rPr lang="it-IT" sz="2400" i="1" dirty="0" smtClean="0">
                <a:solidFill>
                  <a:schemeClr val="bg1"/>
                </a:solidFill>
              </a:rPr>
              <a:t>’</a:t>
            </a:r>
            <a:endParaRPr lang="it-IT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357295"/>
            <a:ext cx="81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cannot</a:t>
            </a:r>
            <a:r>
              <a:rPr lang="it-IT" sz="2400" dirty="0" smtClean="0">
                <a:solidFill>
                  <a:schemeClr val="bg1"/>
                </a:solidFill>
              </a:rPr>
              <a:t> work in </a:t>
            </a:r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field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bases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behaviour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63888" y="3140968"/>
            <a:ext cx="5441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i="1" dirty="0" smtClean="0">
                <a:solidFill>
                  <a:schemeClr val="bg1"/>
                </a:solidFill>
              </a:rPr>
              <a:t>“</a:t>
            </a:r>
            <a:r>
              <a:rPr lang="it-IT" sz="2400" i="1" dirty="0" err="1" smtClean="0">
                <a:solidFill>
                  <a:schemeClr val="bg1"/>
                </a:solidFill>
              </a:rPr>
              <a:t>Doctor</a:t>
            </a:r>
            <a:r>
              <a:rPr lang="it-IT" sz="2400" i="1" dirty="0" smtClean="0">
                <a:solidFill>
                  <a:schemeClr val="bg1"/>
                </a:solidFill>
              </a:rPr>
              <a:t>, </a:t>
            </a:r>
            <a:r>
              <a:rPr lang="it-IT" sz="2400" i="1" dirty="0" err="1" smtClean="0">
                <a:solidFill>
                  <a:schemeClr val="bg1"/>
                </a:solidFill>
              </a:rPr>
              <a:t>my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mother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suffers</a:t>
            </a:r>
            <a:r>
              <a:rPr lang="it-IT" sz="2400" i="1" dirty="0" smtClean="0">
                <a:solidFill>
                  <a:schemeClr val="bg1"/>
                </a:solidFill>
              </a:rPr>
              <a:t> Parkinson </a:t>
            </a:r>
            <a:r>
              <a:rPr lang="it-IT" sz="2400" i="1" dirty="0" err="1" smtClean="0">
                <a:solidFill>
                  <a:schemeClr val="bg1"/>
                </a:solidFill>
              </a:rPr>
              <a:t>disease</a:t>
            </a:r>
            <a:r>
              <a:rPr lang="it-IT" sz="2400" i="1" dirty="0" smtClean="0">
                <a:solidFill>
                  <a:schemeClr val="bg1"/>
                </a:solidFill>
              </a:rPr>
              <a:t>, </a:t>
            </a:r>
            <a:r>
              <a:rPr lang="it-IT" sz="2400" i="1" dirty="0" err="1" smtClean="0">
                <a:solidFill>
                  <a:schemeClr val="bg1"/>
                </a:solidFill>
              </a:rPr>
              <a:t>she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never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smiles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if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she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sees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something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funny</a:t>
            </a:r>
            <a:r>
              <a:rPr lang="it-IT" sz="2400" i="1" dirty="0" smtClean="0">
                <a:solidFill>
                  <a:schemeClr val="bg1"/>
                </a:solidFill>
              </a:rPr>
              <a:t>”  </a:t>
            </a:r>
            <a:endParaRPr lang="it-IT" sz="2400" i="1" dirty="0">
              <a:solidFill>
                <a:schemeClr val="bg1"/>
              </a:solidFill>
            </a:endParaRPr>
          </a:p>
        </p:txBody>
      </p:sp>
      <p:sp>
        <p:nvSpPr>
          <p:cNvPr id="8" name="AutoShape 2" descr="iapertura discoteche in Italia dal 15 giugno: si può ballare all'aperto -  Corrier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0" y="6394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Why</a:t>
            </a:r>
            <a:r>
              <a:rPr lang="it-IT" sz="2800" smtClean="0">
                <a:solidFill>
                  <a:srgbClr val="FFFF00"/>
                </a:solidFill>
              </a:rPr>
              <a:t> ‘brain</a:t>
            </a:r>
            <a:r>
              <a:rPr lang="it-IT" sz="2800" dirty="0" smtClean="0">
                <a:solidFill>
                  <a:srgbClr val="FFFF00"/>
                </a:solidFill>
              </a:rPr>
              <a:t>’ </a:t>
            </a:r>
            <a:r>
              <a:rPr lang="it-IT" sz="2800" dirty="0" err="1" smtClean="0">
                <a:solidFill>
                  <a:srgbClr val="FFFF00"/>
                </a:solidFill>
              </a:rPr>
              <a:t>here</a:t>
            </a:r>
            <a:r>
              <a:rPr lang="it-IT" sz="2800" dirty="0" smtClean="0">
                <a:solidFill>
                  <a:srgbClr val="FFFF00"/>
                </a:solidFill>
              </a:rPr>
              <a:t>?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11127"/>
          <a:stretch>
            <a:fillRect/>
          </a:stretch>
        </p:blipFill>
        <p:spPr bwMode="auto">
          <a:xfrm>
            <a:off x="6378458" y="4650089"/>
            <a:ext cx="26273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 De mal alzheimer fotografie di stock, immagini alzheimer | scarica su  Depositphotos®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7" y="2796137"/>
            <a:ext cx="3207873" cy="320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1259632" y="6031591"/>
            <a:ext cx="544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i="1" dirty="0" smtClean="0">
                <a:solidFill>
                  <a:schemeClr val="bg1"/>
                </a:solidFill>
              </a:rPr>
              <a:t>“</a:t>
            </a:r>
            <a:r>
              <a:rPr lang="it-IT" sz="2400" i="1" dirty="0" err="1" smtClean="0">
                <a:solidFill>
                  <a:schemeClr val="bg1"/>
                </a:solidFill>
              </a:rPr>
              <a:t>Well</a:t>
            </a:r>
            <a:r>
              <a:rPr lang="it-IT" sz="2400" i="1" dirty="0" smtClean="0">
                <a:solidFill>
                  <a:schemeClr val="bg1"/>
                </a:solidFill>
              </a:rPr>
              <a:t>, I can </a:t>
            </a:r>
            <a:r>
              <a:rPr lang="it-IT" sz="2400" i="1" dirty="0" err="1" smtClean="0">
                <a:solidFill>
                  <a:schemeClr val="bg1"/>
                </a:solidFill>
              </a:rPr>
              <a:t>imaging</a:t>
            </a:r>
            <a:r>
              <a:rPr lang="it-IT" sz="2400" i="1" dirty="0" smtClean="0">
                <a:solidFill>
                  <a:schemeClr val="bg1"/>
                </a:solidFill>
              </a:rPr>
              <a:t>, </a:t>
            </a:r>
            <a:r>
              <a:rPr lang="it-IT" sz="2400" i="1" dirty="0" err="1" smtClean="0">
                <a:solidFill>
                  <a:schemeClr val="bg1"/>
                </a:solidFill>
              </a:rPr>
              <a:t>she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is</a:t>
            </a:r>
            <a:r>
              <a:rPr lang="it-IT" sz="2400" i="1" dirty="0" smtClean="0">
                <a:solidFill>
                  <a:schemeClr val="bg1"/>
                </a:solidFill>
              </a:rPr>
              <a:t> in </a:t>
            </a:r>
            <a:r>
              <a:rPr lang="it-IT" sz="2400" i="1" dirty="0" err="1" smtClean="0">
                <a:solidFill>
                  <a:schemeClr val="bg1"/>
                </a:solidFill>
              </a:rPr>
              <a:t>pain</a:t>
            </a:r>
            <a:r>
              <a:rPr lang="it-IT" sz="2400" i="1" dirty="0" smtClean="0">
                <a:solidFill>
                  <a:schemeClr val="bg1"/>
                </a:solidFill>
              </a:rPr>
              <a:t>!”</a:t>
            </a:r>
            <a:endParaRPr lang="it-IT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357295"/>
            <a:ext cx="81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cannot</a:t>
            </a:r>
            <a:r>
              <a:rPr lang="it-IT" sz="2400" dirty="0" smtClean="0">
                <a:solidFill>
                  <a:schemeClr val="bg1"/>
                </a:solidFill>
              </a:rPr>
              <a:t> work in </a:t>
            </a:r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field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bases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behaviour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61548" y="3716250"/>
            <a:ext cx="55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“</a:t>
            </a:r>
            <a:r>
              <a:rPr lang="it-IT" sz="2400" i="1" dirty="0" err="1" smtClean="0">
                <a:solidFill>
                  <a:schemeClr val="bg1"/>
                </a:solidFill>
              </a:rPr>
              <a:t>Doctor</a:t>
            </a:r>
            <a:r>
              <a:rPr lang="it-IT" sz="2400" i="1" dirty="0" smtClean="0">
                <a:solidFill>
                  <a:schemeClr val="bg1"/>
                </a:solidFill>
              </a:rPr>
              <a:t>, </a:t>
            </a:r>
            <a:r>
              <a:rPr lang="it-IT" sz="2400" i="1" dirty="0" err="1" smtClean="0">
                <a:solidFill>
                  <a:schemeClr val="bg1"/>
                </a:solidFill>
              </a:rPr>
              <a:t>this</a:t>
            </a:r>
            <a:r>
              <a:rPr lang="it-IT" sz="2400" i="1" dirty="0" smtClean="0">
                <a:solidFill>
                  <a:schemeClr val="bg1"/>
                </a:solidFill>
              </a:rPr>
              <a:t> girl </a:t>
            </a:r>
            <a:r>
              <a:rPr lang="it-IT" sz="2400" i="1" dirty="0" err="1" smtClean="0">
                <a:solidFill>
                  <a:schemeClr val="bg1"/>
                </a:solidFill>
              </a:rPr>
              <a:t>took</a:t>
            </a:r>
            <a:r>
              <a:rPr lang="it-IT" sz="2400" i="1" dirty="0" smtClean="0">
                <a:solidFill>
                  <a:schemeClr val="bg1"/>
                </a:solidFill>
              </a:rPr>
              <a:t> </a:t>
            </a:r>
            <a:r>
              <a:rPr lang="it-IT" sz="2400" i="1" dirty="0" err="1" smtClean="0">
                <a:solidFill>
                  <a:schemeClr val="bg1"/>
                </a:solidFill>
              </a:rPr>
              <a:t>Ecstacy</a:t>
            </a:r>
            <a:r>
              <a:rPr lang="it-IT" sz="2400" i="1" dirty="0" smtClean="0">
                <a:solidFill>
                  <a:schemeClr val="bg1"/>
                </a:solidFill>
              </a:rPr>
              <a:t>! </a:t>
            </a:r>
            <a:r>
              <a:rPr lang="it-IT" sz="2400" dirty="0" smtClean="0">
                <a:solidFill>
                  <a:schemeClr val="bg1"/>
                </a:solidFill>
              </a:rPr>
              <a:t>”.  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AutoShape 2" descr="iapertura discoteche in Italia dal 15 giugno: si può ballare all'aperto -  Corrier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16" y="3258120"/>
            <a:ext cx="3276600" cy="23876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6394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Why</a:t>
            </a:r>
            <a:r>
              <a:rPr lang="it-IT" sz="2800" smtClean="0">
                <a:solidFill>
                  <a:srgbClr val="FFFF00"/>
                </a:solidFill>
              </a:rPr>
              <a:t> ‘brain</a:t>
            </a:r>
            <a:r>
              <a:rPr lang="it-IT" sz="2800" dirty="0" smtClean="0">
                <a:solidFill>
                  <a:srgbClr val="FFFF00"/>
                </a:solidFill>
              </a:rPr>
              <a:t>’ </a:t>
            </a:r>
            <a:r>
              <a:rPr lang="it-IT" sz="2800" dirty="0" err="1" smtClean="0">
                <a:solidFill>
                  <a:srgbClr val="FFFF00"/>
                </a:solidFill>
              </a:rPr>
              <a:t>here</a:t>
            </a:r>
            <a:r>
              <a:rPr lang="it-IT" sz="2800" dirty="0" smtClean="0">
                <a:solidFill>
                  <a:srgbClr val="FFFF00"/>
                </a:solidFill>
              </a:rPr>
              <a:t>?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11127"/>
          <a:stretch>
            <a:fillRect/>
          </a:stretch>
        </p:blipFill>
        <p:spPr bwMode="auto">
          <a:xfrm>
            <a:off x="6482890" y="4661393"/>
            <a:ext cx="26273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6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1498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INTRO OF THE COURSE</a:t>
            </a:r>
            <a:endParaRPr lang="it-IT" altLang="it-IT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17" name="AutoShape 14" descr="ummer 2018 Newsletter “HOW TO ZOOM IN ON YOUR PERSONAL FINANCE” - ZOOM  HOME LOAN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14416" y="1357295"/>
            <a:ext cx="8115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cannot</a:t>
            </a:r>
            <a:r>
              <a:rPr lang="it-IT" sz="2400" dirty="0" smtClean="0">
                <a:solidFill>
                  <a:schemeClr val="bg1"/>
                </a:solidFill>
              </a:rPr>
              <a:t> work in </a:t>
            </a:r>
            <a:r>
              <a:rPr lang="it-IT" sz="2400" dirty="0" err="1" smtClean="0">
                <a:solidFill>
                  <a:schemeClr val="bg1"/>
                </a:solidFill>
              </a:rPr>
              <a:t>this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field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don’t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know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biological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bases</a:t>
            </a:r>
            <a:r>
              <a:rPr lang="it-IT" sz="2400" dirty="0" smtClean="0">
                <a:solidFill>
                  <a:schemeClr val="bg1"/>
                </a:solidFill>
              </a:rPr>
              <a:t> of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behaviour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073730" y="3627041"/>
            <a:ext cx="49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“</a:t>
            </a:r>
            <a:r>
              <a:rPr lang="it-IT" sz="2400" dirty="0" err="1" smtClean="0">
                <a:solidFill>
                  <a:schemeClr val="bg1"/>
                </a:solidFill>
              </a:rPr>
              <a:t>Doctor</a:t>
            </a:r>
            <a:r>
              <a:rPr lang="it-IT" sz="2400" dirty="0" smtClean="0">
                <a:solidFill>
                  <a:schemeClr val="bg1"/>
                </a:solidFill>
              </a:rPr>
              <a:t>, I </a:t>
            </a:r>
            <a:r>
              <a:rPr lang="it-IT" sz="2400" dirty="0" err="1" smtClean="0">
                <a:solidFill>
                  <a:schemeClr val="bg1"/>
                </a:solidFill>
              </a:rPr>
              <a:t>am</a:t>
            </a:r>
            <a:r>
              <a:rPr lang="it-IT" sz="2400" dirty="0" smtClean="0">
                <a:solidFill>
                  <a:schemeClr val="bg1"/>
                </a:solidFill>
              </a:rPr>
              <a:t> so </a:t>
            </a:r>
            <a:r>
              <a:rPr lang="it-IT" sz="2400" dirty="0" err="1" smtClean="0">
                <a:solidFill>
                  <a:schemeClr val="bg1"/>
                </a:solidFill>
              </a:rPr>
              <a:t>stressed</a:t>
            </a:r>
            <a:r>
              <a:rPr lang="it-IT" sz="2400" dirty="0" smtClean="0">
                <a:solidFill>
                  <a:schemeClr val="bg1"/>
                </a:solidFill>
              </a:rPr>
              <a:t>.. ”  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AutoShape 2" descr="iapertura discoteche in Italia dal 15 giugno: si può ballare all'aperto -  Corrier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4" name="Picture 2" descr="ttps://www.ipsico.it/wp-content/uploads/2018/09/dipendenza-dal-lavo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" y="3429000"/>
            <a:ext cx="4378806" cy="2047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0" y="6394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</a:rPr>
              <a:t>Why</a:t>
            </a:r>
            <a:r>
              <a:rPr lang="it-IT" sz="2800" smtClean="0">
                <a:solidFill>
                  <a:srgbClr val="FFFF00"/>
                </a:solidFill>
              </a:rPr>
              <a:t> ‘brain</a:t>
            </a:r>
            <a:r>
              <a:rPr lang="it-IT" sz="2800" dirty="0" smtClean="0">
                <a:solidFill>
                  <a:srgbClr val="FFFF00"/>
                </a:solidFill>
              </a:rPr>
              <a:t>’ </a:t>
            </a:r>
            <a:r>
              <a:rPr lang="it-IT" sz="2800" dirty="0" err="1" smtClean="0">
                <a:solidFill>
                  <a:srgbClr val="FFFF00"/>
                </a:solidFill>
              </a:rPr>
              <a:t>here</a:t>
            </a:r>
            <a:r>
              <a:rPr lang="it-IT" sz="2800" dirty="0" smtClean="0">
                <a:solidFill>
                  <a:srgbClr val="FFFF00"/>
                </a:solidFill>
              </a:rPr>
              <a:t>?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11127"/>
          <a:stretch>
            <a:fillRect/>
          </a:stretch>
        </p:blipFill>
        <p:spPr bwMode="auto">
          <a:xfrm>
            <a:off x="6378458" y="4650089"/>
            <a:ext cx="26273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8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1122</Words>
  <Application>Microsoft Macintosh PowerPoint</Application>
  <PresentationFormat>Presentazione su schermo (4:3)</PresentationFormat>
  <Paragraphs>223</Paragraphs>
  <Slides>31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Century Gothic</vt:lpstr>
      <vt:lpstr>ＭＳ Ｐゴシック</vt:lpstr>
      <vt:lpstr>Tahoma</vt:lpstr>
      <vt:lpstr>Arial</vt:lpstr>
      <vt:lpstr>Default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203</cp:revision>
  <dcterms:created xsi:type="dcterms:W3CDTF">2016-02-23T15:39:41Z</dcterms:created>
  <dcterms:modified xsi:type="dcterms:W3CDTF">2021-03-01T09:22:15Z</dcterms:modified>
</cp:coreProperties>
</file>