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9" r:id="rId3"/>
    <p:sldId id="258" r:id="rId4"/>
    <p:sldId id="257" r:id="rId5"/>
    <p:sldId id="260" r:id="rId6"/>
    <p:sldId id="261" r:id="rId7"/>
    <p:sldId id="262" r:id="rId8"/>
    <p:sldId id="264" r:id="rId9"/>
    <p:sldId id="265" r:id="rId10"/>
    <p:sldId id="266" r:id="rId11"/>
    <p:sldId id="263" r:id="rId12"/>
    <p:sldId id="268" r:id="rId13"/>
    <p:sldId id="269" r:id="rId14"/>
    <p:sldId id="270" r:id="rId15"/>
    <p:sldId id="271" r:id="rId16"/>
    <p:sldId id="272" r:id="rId17"/>
    <p:sldId id="277" r:id="rId18"/>
    <p:sldId id="278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12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6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C3056-0C19-184A-B219-DAA3FE2AA65E}" type="datetimeFigureOut">
              <a:rPr lang="it-IT" smtClean="0"/>
              <a:t>06/05/2014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1B0620-F93C-004A-B1E5-A9CBA238722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0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Ascoltare l’esempio “Simpsons1-2ST.wav” nei file audio su </a:t>
            </a:r>
            <a:r>
              <a:rPr lang="it-IT" dirty="0" err="1" smtClean="0"/>
              <a:t>moodle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B0620-F93C-004A-B1E5-A9CBA2387229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5982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vedi video sui linguaggi tonali nella sezione video</a:t>
            </a:r>
            <a:br>
              <a:rPr lang="it-IT" dirty="0" smtClean="0"/>
            </a:br>
            <a:r>
              <a:rPr lang="it-IT" dirty="0" smtClean="0"/>
              <a:t>vedi lezione della </a:t>
            </a:r>
            <a:r>
              <a:rPr lang="it-IT" dirty="0" err="1" smtClean="0"/>
              <a:t>Deutsch</a:t>
            </a:r>
            <a:r>
              <a:rPr lang="it-IT" dirty="0" smtClean="0"/>
              <a:t> </a:t>
            </a:r>
            <a:r>
              <a:rPr lang="it-IT" smtClean="0"/>
              <a:t>al minuto ~40.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B0620-F93C-004A-B1E5-A9CBA2387229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354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32F32-8141-FB45-855D-88AFE10F94A6}" type="datetimeFigureOut">
              <a:rPr lang="it-IT" smtClean="0"/>
              <a:t>06/05/2014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8D695-1EDC-E64C-97BD-F2C11FC95A7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6501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32F32-8141-FB45-855D-88AFE10F94A6}" type="datetimeFigureOut">
              <a:rPr lang="it-IT" smtClean="0"/>
              <a:t>06/05/2014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8D695-1EDC-E64C-97BD-F2C11FC95A7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5893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32F32-8141-FB45-855D-88AFE10F94A6}" type="datetimeFigureOut">
              <a:rPr lang="it-IT" smtClean="0"/>
              <a:t>06/05/2014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8D695-1EDC-E64C-97BD-F2C11FC95A7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0005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32F32-8141-FB45-855D-88AFE10F94A6}" type="datetimeFigureOut">
              <a:rPr lang="it-IT" smtClean="0"/>
              <a:t>06/05/2014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8D695-1EDC-E64C-97BD-F2C11FC95A7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9727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32F32-8141-FB45-855D-88AFE10F94A6}" type="datetimeFigureOut">
              <a:rPr lang="it-IT" smtClean="0"/>
              <a:t>06/05/2014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8D695-1EDC-E64C-97BD-F2C11FC95A7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4546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32F32-8141-FB45-855D-88AFE10F94A6}" type="datetimeFigureOut">
              <a:rPr lang="it-IT" smtClean="0"/>
              <a:t>06/05/2014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8D695-1EDC-E64C-97BD-F2C11FC95A7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8039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32F32-8141-FB45-855D-88AFE10F94A6}" type="datetimeFigureOut">
              <a:rPr lang="it-IT" smtClean="0"/>
              <a:t>06/05/2014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8D695-1EDC-E64C-97BD-F2C11FC95A7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1411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32F32-8141-FB45-855D-88AFE10F94A6}" type="datetimeFigureOut">
              <a:rPr lang="it-IT" smtClean="0"/>
              <a:t>06/05/2014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8D695-1EDC-E64C-97BD-F2C11FC95A7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4417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32F32-8141-FB45-855D-88AFE10F94A6}" type="datetimeFigureOut">
              <a:rPr lang="it-IT" smtClean="0"/>
              <a:t>06/05/2014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8D695-1EDC-E64C-97BD-F2C11FC95A7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3330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32F32-8141-FB45-855D-88AFE10F94A6}" type="datetimeFigureOut">
              <a:rPr lang="it-IT" smtClean="0"/>
              <a:t>06/05/2014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8D695-1EDC-E64C-97BD-F2C11FC95A7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375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32F32-8141-FB45-855D-88AFE10F94A6}" type="datetimeFigureOut">
              <a:rPr lang="it-IT" smtClean="0"/>
              <a:t>06/05/2014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8D695-1EDC-E64C-97BD-F2C11FC95A7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0104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32F32-8141-FB45-855D-88AFE10F94A6}" type="datetimeFigureOut">
              <a:rPr lang="it-IT" smtClean="0"/>
              <a:t>06/05/2014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8D695-1EDC-E64C-97BD-F2C11FC95A7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1787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emf"/><Relationship Id="rId8" Type="http://schemas.openxmlformats.org/officeDocument/2006/relationships/image" Target="../media/image7.emf"/><Relationship Id="rId9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Orecchio assoluto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7108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00" y="0"/>
            <a:ext cx="59528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995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Come nasce l’OA	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Tre alternative:</a:t>
            </a:r>
          </a:p>
          <a:p>
            <a:pPr marL="971550" lvl="1" indent="-514350">
              <a:buFont typeface="+mj-lt"/>
              <a:buAutoNum type="arabicPeriod"/>
            </a:pPr>
            <a:r>
              <a:rPr lang="it-IT" dirty="0" smtClean="0"/>
              <a:t>Viene </a:t>
            </a:r>
            <a:r>
              <a:rPr lang="it-IT" dirty="0" smtClean="0"/>
              <a:t>appreso con pratica intensa</a:t>
            </a:r>
          </a:p>
          <a:p>
            <a:pPr lvl="2"/>
            <a:r>
              <a:rPr lang="it-IT" dirty="0" smtClean="0"/>
              <a:t>OA si potrebbe apprendere dopo intenso training. Ma esistono pochi studi che supportano tale ipotesi</a:t>
            </a:r>
          </a:p>
          <a:p>
            <a:pPr marL="971550" lvl="1" indent="-514350">
              <a:buFont typeface="+mj-lt"/>
              <a:buAutoNum type="arabicPeriod"/>
            </a:pPr>
            <a:r>
              <a:rPr lang="it-IT" dirty="0" smtClean="0"/>
              <a:t>Si trasmette geneticamente</a:t>
            </a:r>
            <a:endParaRPr lang="it-IT" dirty="0" smtClean="0"/>
          </a:p>
          <a:p>
            <a:pPr lvl="2"/>
            <a:r>
              <a:rPr lang="it-IT" dirty="0" smtClean="0"/>
              <a:t>spesso l’OA è presente nelle famiglie. Però tali famiglie sono famiglie di musicisti</a:t>
            </a:r>
          </a:p>
          <a:p>
            <a:pPr marL="971550" lvl="1" indent="-514350">
              <a:buFont typeface="+mj-lt"/>
              <a:buAutoNum type="arabicPeriod"/>
            </a:pPr>
            <a:r>
              <a:rPr lang="it-IT" dirty="0" smtClean="0"/>
              <a:t>Viene appreso ma solo entro un certo periodo critico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77445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75"/>
            <a:ext cx="9144000" cy="6817693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625" y="1060450"/>
            <a:ext cx="34290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222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6700"/>
            <a:ext cx="9144000" cy="377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974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OA e linguaggio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L’OA è particolarmente diffuso nelle popolazioni che parlano un “linguaggio tonale”</a:t>
            </a:r>
          </a:p>
          <a:p>
            <a:r>
              <a:rPr lang="it-IT" dirty="0" smtClean="0"/>
              <a:t>Nei linguaggi tonali l’altezza e il </a:t>
            </a:r>
            <a:r>
              <a:rPr lang="it-IT" dirty="0" err="1" smtClean="0"/>
              <a:t>contour</a:t>
            </a:r>
            <a:r>
              <a:rPr lang="it-IT" dirty="0" smtClean="0"/>
              <a:t> di una sillaba determina il significato della parola</a:t>
            </a:r>
          </a:p>
          <a:p>
            <a:r>
              <a:rPr lang="it-IT" dirty="0" smtClean="0"/>
              <a:t>Nei linguaggi tonali esiste una associazione tra suono ed etichetta verbale (così come nel OA)</a:t>
            </a:r>
          </a:p>
          <a:p>
            <a:r>
              <a:rPr lang="it-IT" dirty="0" smtClean="0"/>
              <a:t>Tuttavia, questi parlanti appartengono anche ad una etnia genetica differente</a:t>
            </a:r>
          </a:p>
        </p:txBody>
      </p:sp>
    </p:spTree>
    <p:extLst>
      <p:ext uri="{BB962C8B-B14F-4D97-AF65-F5344CB8AC3E}">
        <p14:creationId xmlns:p14="http://schemas.microsoft.com/office/powerpoint/2010/main" val="1424509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"/>
            <a:ext cx="9144000" cy="681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99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0"/>
            <a:ext cx="63169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337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00" y="0"/>
            <a:ext cx="6901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917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52" y="99535"/>
            <a:ext cx="6835140" cy="326898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1588" y="3438095"/>
            <a:ext cx="6926580" cy="336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5131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OA vs non-OA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Gli OA non hanno soglie migliori ma migliore orecchio relativo</a:t>
            </a:r>
          </a:p>
          <a:p>
            <a:r>
              <a:rPr lang="it-IT" dirty="0" smtClean="0"/>
              <a:t>Evidenziano percezione categorica per le singole note</a:t>
            </a:r>
          </a:p>
          <a:p>
            <a:r>
              <a:rPr lang="it-IT" dirty="0" smtClean="0"/>
              <a:t>Hanno migliore memoria per il </a:t>
            </a:r>
            <a:r>
              <a:rPr lang="it-IT" dirty="0" err="1" smtClean="0"/>
              <a:t>pitch</a:t>
            </a:r>
            <a:endParaRPr lang="it-IT" dirty="0" smtClean="0"/>
          </a:p>
          <a:p>
            <a:r>
              <a:rPr lang="it-IT" dirty="0" smtClean="0"/>
              <a:t>Non amano le “trasposizioni”</a:t>
            </a:r>
          </a:p>
          <a:p>
            <a:r>
              <a:rPr lang="it-IT" dirty="0" smtClean="0"/>
              <a:t>Sono affetti da fenomeni tipo-</a:t>
            </a:r>
            <a:r>
              <a:rPr lang="it-IT" dirty="0" err="1" smtClean="0"/>
              <a:t>Stroop</a:t>
            </a:r>
            <a:r>
              <a:rPr lang="it-IT" dirty="0" smtClean="0"/>
              <a:t> quando viene dato il “nome” sbagliato ad una certa nota</a:t>
            </a:r>
          </a:p>
        </p:txBody>
      </p:sp>
    </p:spTree>
    <p:extLst>
      <p:ext uri="{BB962C8B-B14F-4D97-AF65-F5344CB8AC3E}">
        <p14:creationId xmlns:p14="http://schemas.microsoft.com/office/powerpoint/2010/main" val="2547756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3300"/>
            <a:ext cx="9144000" cy="485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9953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Caratteristiche degli OA	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Planum</a:t>
            </a:r>
            <a:r>
              <a:rPr lang="it-IT" dirty="0" smtClean="0"/>
              <a:t> temporale più asimmetrico che i non-OA</a:t>
            </a:r>
          </a:p>
          <a:p>
            <a:endParaRPr lang="it-IT" dirty="0"/>
          </a:p>
          <a:p>
            <a:endParaRPr lang="it-IT" dirty="0" smtClean="0"/>
          </a:p>
          <a:p>
            <a:r>
              <a:rPr lang="it-IT" dirty="0" smtClean="0"/>
              <a:t>Maggiore facilità nell’identificare:</a:t>
            </a:r>
          </a:p>
          <a:p>
            <a:pPr lvl="1"/>
            <a:r>
              <a:rPr lang="it-IT" dirty="0" smtClean="0"/>
              <a:t>le note bianche dalle note nere</a:t>
            </a:r>
          </a:p>
          <a:p>
            <a:pPr lvl="1"/>
            <a:r>
              <a:rPr lang="it-IT" dirty="0" smtClean="0"/>
              <a:t>le note centrali rispetto a quelle </a:t>
            </a:r>
            <a:r>
              <a:rPr lang="it-IT" dirty="0" smtClean="0"/>
              <a:t>periferiche</a:t>
            </a:r>
          </a:p>
          <a:p>
            <a:pPr lvl="1"/>
            <a:r>
              <a:rPr lang="it-IT" dirty="0" smtClean="0"/>
              <a:t>toni di pianoforte vs toni puri</a:t>
            </a:r>
            <a:endParaRPr lang="it-IT" dirty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0" y="2375200"/>
            <a:ext cx="19050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2438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Caratteristiche degli OA	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Maggiore frequenza degli OA</a:t>
            </a:r>
          </a:p>
          <a:p>
            <a:pPr lvl="1"/>
            <a:r>
              <a:rPr lang="it-IT" dirty="0" smtClean="0"/>
              <a:t>nei ciechi sia congeniti che divenuti ciechi precocemente</a:t>
            </a:r>
          </a:p>
          <a:p>
            <a:pPr lvl="1"/>
            <a:r>
              <a:rPr lang="it-IT" smtClean="0"/>
              <a:t>negli </a:t>
            </a:r>
            <a:r>
              <a:rPr lang="it-IT" dirty="0" smtClean="0"/>
              <a:t>autistici</a:t>
            </a:r>
          </a:p>
        </p:txBody>
      </p:sp>
    </p:spTree>
    <p:extLst>
      <p:ext uri="{BB962C8B-B14F-4D97-AF65-F5344CB8AC3E}">
        <p14:creationId xmlns:p14="http://schemas.microsoft.com/office/powerpoint/2010/main" val="1422671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Orecchio assoluto</a:t>
            </a:r>
            <a:endParaRPr lang="it-IT" dirty="0"/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it-IT" dirty="0" smtClean="0"/>
              <a:t>Orecchio assoluto: la capacità di identificare </a:t>
            </a:r>
            <a:r>
              <a:rPr lang="it-IT" dirty="0" smtClean="0"/>
              <a:t>il nome di una </a:t>
            </a:r>
            <a:r>
              <a:rPr lang="it-IT" dirty="0" smtClean="0"/>
              <a:t>nota </a:t>
            </a:r>
            <a:r>
              <a:rPr lang="it-IT" dirty="0" smtClean="0"/>
              <a:t>presentata isolatamente</a:t>
            </a:r>
            <a:endParaRPr lang="it-IT" dirty="0" smtClean="0"/>
          </a:p>
          <a:p>
            <a:pPr lvl="1">
              <a:defRPr/>
            </a:pPr>
            <a:r>
              <a:rPr lang="it-IT" dirty="0" smtClean="0"/>
              <a:t>“hai suonato un “mi#” della terza ottava del pianoforte”</a:t>
            </a:r>
          </a:p>
          <a:p>
            <a:pPr>
              <a:defRPr/>
            </a:pPr>
            <a:r>
              <a:rPr lang="it-IT" dirty="0" smtClean="0"/>
              <a:t>Orecchio relativo: capacità di individuare l’intervallo musicale che separa due note (senza però identificare le note)</a:t>
            </a:r>
          </a:p>
          <a:p>
            <a:pPr lvl="1">
              <a:defRPr/>
            </a:pPr>
            <a:r>
              <a:rPr lang="it-IT" dirty="0" smtClean="0"/>
              <a:t>“hai suonato una quinta”</a:t>
            </a:r>
          </a:p>
          <a:p>
            <a:pPr lvl="1">
              <a:defRPr/>
            </a:pPr>
            <a:r>
              <a:rPr lang="it-IT" dirty="0" smtClean="0"/>
              <a:t>tipico di molti musicisti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DEA338-4D27-D14F-A52F-92B1EDB805C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massimo.grassi@unipd.it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a.a. 2013-2014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Orecchio assoluto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it-IT" dirty="0" smtClean="0"/>
              <a:t>E’ una capacità molto rara nella popolazione (&lt;0.1%)</a:t>
            </a:r>
          </a:p>
          <a:p>
            <a:pPr>
              <a:defRPr/>
            </a:pPr>
            <a:r>
              <a:rPr lang="it-IT" dirty="0" smtClean="0"/>
              <a:t>NON è un fenomeno tutto/nulla. Esistono OA più precisi di altri </a:t>
            </a:r>
          </a:p>
          <a:p>
            <a:pPr>
              <a:defRPr/>
            </a:pPr>
            <a:r>
              <a:rPr lang="it-IT" dirty="0" smtClean="0"/>
              <a:t>Può essere acquisito solo entro una certa età (&lt;5/6 anni)</a:t>
            </a:r>
          </a:p>
          <a:p>
            <a:pPr>
              <a:defRPr/>
            </a:pPr>
            <a:r>
              <a:rPr lang="it-IT" dirty="0" smtClean="0"/>
              <a:t>La capacità di “identificare” è tipica di altri sensi (ma con quale precisione?)</a:t>
            </a:r>
          </a:p>
          <a:p>
            <a:pPr lvl="1">
              <a:defRPr/>
            </a:pPr>
            <a:r>
              <a:rPr lang="it-IT" dirty="0" smtClean="0"/>
              <a:t>“quel colore è rosso”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F9AED7-30F2-F144-9CA7-72D12037833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massimo.grassi@unipd.it</a:t>
            </a:r>
          </a:p>
        </p:txBody>
      </p:sp>
      <p:sp>
        <p:nvSpPr>
          <p:cNvPr id="6" name="Segnaposto data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a.a. 2013-2014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Orecchio assoluto implicito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Tutti, in realtà possiedono (entro certi limiti) l’orecchio assoluto</a:t>
            </a:r>
          </a:p>
          <a:p>
            <a:pPr lvl="1"/>
            <a:r>
              <a:rPr lang="it-IT" dirty="0" smtClean="0"/>
              <a:t>evidenze dal paradosso del tritono</a:t>
            </a:r>
          </a:p>
          <a:p>
            <a:pPr lvl="1"/>
            <a:r>
              <a:rPr lang="it-IT" dirty="0" smtClean="0"/>
              <a:t>evidenze dal</a:t>
            </a:r>
          </a:p>
          <a:p>
            <a:pPr lvl="2"/>
            <a:r>
              <a:rPr lang="it-IT" dirty="0"/>
              <a:t>riconoscimento </a:t>
            </a:r>
            <a:r>
              <a:rPr lang="it-IT" dirty="0" smtClean="0"/>
              <a:t>del </a:t>
            </a:r>
            <a:r>
              <a:rPr lang="it-IT" dirty="0" err="1" smtClean="0"/>
              <a:t>pitch</a:t>
            </a:r>
            <a:r>
              <a:rPr lang="it-IT" dirty="0" smtClean="0"/>
              <a:t> </a:t>
            </a:r>
            <a:r>
              <a:rPr lang="it-IT" dirty="0"/>
              <a:t>di melodie familiari</a:t>
            </a:r>
          </a:p>
          <a:p>
            <a:pPr lvl="2"/>
            <a:r>
              <a:rPr lang="it-IT" dirty="0" smtClean="0"/>
              <a:t>riproduzione del </a:t>
            </a:r>
            <a:r>
              <a:rPr lang="it-IT" dirty="0" err="1" smtClean="0"/>
              <a:t>pitch</a:t>
            </a:r>
            <a:r>
              <a:rPr lang="it-IT" dirty="0" smtClean="0"/>
              <a:t> di melodie familiari</a:t>
            </a:r>
          </a:p>
        </p:txBody>
      </p:sp>
    </p:spTree>
    <p:extLst>
      <p:ext uri="{BB962C8B-B14F-4D97-AF65-F5344CB8AC3E}">
        <p14:creationId xmlns:p14="http://schemas.microsoft.com/office/powerpoint/2010/main" val="1741594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paradosso del tritono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Nonostante l’intervallo musicale de “il paradosso del tritono” sia plurivoco (può essere percepito sia in senso ascendente che discendente) i soggetti mostrano delle costanze nelle risposte al cambiare della tonalità dimostrando implicitamente di avere un punto di riferimento assoluto nel valutare gli intervalli di tritono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4371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Melodie familiari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Spesso, anche i non-OA dimostrano OA implicito. Ad esempio sanno dire con una certezza superiore al caso se un pezzo musicale è suonato nella tonalità originale oppure no</a:t>
            </a:r>
          </a:p>
          <a:p>
            <a:r>
              <a:rPr lang="it-IT" dirty="0" smtClean="0"/>
              <a:t>Questo è vero soprattutto per i musicisti non-OA ma anche per i non musicisti</a:t>
            </a:r>
          </a:p>
        </p:txBody>
      </p:sp>
    </p:spTree>
    <p:extLst>
      <p:ext uri="{BB962C8B-B14F-4D97-AF65-F5344CB8AC3E}">
        <p14:creationId xmlns:p14="http://schemas.microsoft.com/office/powerpoint/2010/main" val="2347708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3250" y="336550"/>
            <a:ext cx="3168650" cy="685800"/>
          </a:xfrm>
          <a:prstGeom prst="rect">
            <a:avLst/>
          </a:prstGeom>
        </p:spPr>
      </p:pic>
      <p:grpSp>
        <p:nvGrpSpPr>
          <p:cNvPr id="7" name="Gruppo 6"/>
          <p:cNvGrpSpPr>
            <a:grpSpLocks noChangeAspect="1"/>
          </p:cNvGrpSpPr>
          <p:nvPr/>
        </p:nvGrpSpPr>
        <p:grpSpPr>
          <a:xfrm>
            <a:off x="77788" y="3662451"/>
            <a:ext cx="4589462" cy="2711450"/>
            <a:chOff x="1279525" y="2647950"/>
            <a:chExt cx="6556375" cy="3873500"/>
          </a:xfrm>
        </p:grpSpPr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79525" y="2647950"/>
              <a:ext cx="6540499" cy="1371600"/>
            </a:xfrm>
            <a:prstGeom prst="rect">
              <a:avLst/>
            </a:prstGeom>
          </p:spPr>
        </p:pic>
        <p:pic>
          <p:nvPicPr>
            <p:cNvPr id="6" name="Immagin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95400" y="3943350"/>
              <a:ext cx="6540500" cy="2578100"/>
            </a:xfrm>
            <a:prstGeom prst="rect">
              <a:avLst/>
            </a:prstGeom>
          </p:spPr>
        </p:pic>
      </p:grpSp>
      <p:pic>
        <p:nvPicPr>
          <p:cNvPr id="10" name="Immagin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8535" y="1500276"/>
            <a:ext cx="4276090" cy="376428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037" y="1500276"/>
            <a:ext cx="4419600" cy="214630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8912" y="336550"/>
            <a:ext cx="4965700" cy="91440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88535" y="5305425"/>
            <a:ext cx="393192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34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100" y="495300"/>
            <a:ext cx="65278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2377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2336</TotalTime>
  <Words>524</Words>
  <Application>Microsoft Macintosh PowerPoint</Application>
  <PresentationFormat>Presentazione su schermo (4:3)</PresentationFormat>
  <Paragraphs>64</Paragraphs>
  <Slides>21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2" baseType="lpstr">
      <vt:lpstr>Tema di Office</vt:lpstr>
      <vt:lpstr>Orecchio assoluto</vt:lpstr>
      <vt:lpstr>Presentazione di PowerPoint</vt:lpstr>
      <vt:lpstr>Orecchio assoluto</vt:lpstr>
      <vt:lpstr>Orecchio assoluto</vt:lpstr>
      <vt:lpstr>Orecchio assoluto implicito</vt:lpstr>
      <vt:lpstr>Il paradosso del tritono</vt:lpstr>
      <vt:lpstr>Melodie familiari</vt:lpstr>
      <vt:lpstr>Presentazione di PowerPoint</vt:lpstr>
      <vt:lpstr>Presentazione di PowerPoint</vt:lpstr>
      <vt:lpstr>Presentazione di PowerPoint</vt:lpstr>
      <vt:lpstr>Come nasce l’OA </vt:lpstr>
      <vt:lpstr>Presentazione di PowerPoint</vt:lpstr>
      <vt:lpstr>Presentazione di PowerPoint</vt:lpstr>
      <vt:lpstr>OA e linguaggio</vt:lpstr>
      <vt:lpstr>Presentazione di PowerPoint</vt:lpstr>
      <vt:lpstr>Presentazione di PowerPoint</vt:lpstr>
      <vt:lpstr>Presentazione di PowerPoint</vt:lpstr>
      <vt:lpstr>Presentazione di PowerPoint</vt:lpstr>
      <vt:lpstr>OA vs non-OA</vt:lpstr>
      <vt:lpstr>Caratteristiche degli OA </vt:lpstr>
      <vt:lpstr>Caratteristiche degli OA </vt:lpstr>
    </vt:vector>
  </TitlesOfParts>
  <Company>Università di Padova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Orecchio assoluto</dc:title>
  <dc:creator>Massimo Grassi</dc:creator>
  <cp:lastModifiedBy>Massimo Grassi</cp:lastModifiedBy>
  <cp:revision>48</cp:revision>
  <cp:lastPrinted>2014-04-29T07:21:46Z</cp:lastPrinted>
  <dcterms:created xsi:type="dcterms:W3CDTF">2014-04-09T08:50:06Z</dcterms:created>
  <dcterms:modified xsi:type="dcterms:W3CDTF">2014-05-06T19:10:04Z</dcterms:modified>
</cp:coreProperties>
</file>