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handoutMasterIdLst>
    <p:handoutMasterId r:id="rId32"/>
  </p:handoutMasterIdLst>
  <p:sldIdLst>
    <p:sldId id="303" r:id="rId2"/>
    <p:sldId id="304" r:id="rId3"/>
    <p:sldId id="305" r:id="rId4"/>
    <p:sldId id="307" r:id="rId5"/>
    <p:sldId id="306" r:id="rId6"/>
    <p:sldId id="308" r:id="rId7"/>
    <p:sldId id="309" r:id="rId8"/>
    <p:sldId id="310" r:id="rId9"/>
    <p:sldId id="312" r:id="rId10"/>
    <p:sldId id="313" r:id="rId11"/>
    <p:sldId id="314" r:id="rId12"/>
    <p:sldId id="315" r:id="rId13"/>
    <p:sldId id="316" r:id="rId14"/>
    <p:sldId id="317" r:id="rId15"/>
    <p:sldId id="329" r:id="rId16"/>
    <p:sldId id="318" r:id="rId17"/>
    <p:sldId id="319" r:id="rId18"/>
    <p:sldId id="320" r:id="rId19"/>
    <p:sldId id="321" r:id="rId20"/>
    <p:sldId id="330" r:id="rId21"/>
    <p:sldId id="322" r:id="rId22"/>
    <p:sldId id="323" r:id="rId23"/>
    <p:sldId id="331" r:id="rId24"/>
    <p:sldId id="324" r:id="rId25"/>
    <p:sldId id="325" r:id="rId26"/>
    <p:sldId id="326" r:id="rId27"/>
    <p:sldId id="327" r:id="rId28"/>
    <p:sldId id="332" r:id="rId29"/>
    <p:sldId id="333" r:id="rId30"/>
    <p:sldId id="328" r:id="rId31"/>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schemeClr val="tx1"/>
    </p:penClr>
  </p:showPr>
  <p:clrMru>
    <a:srgbClr val="000000"/>
    <a:srgbClr val="AFCDEF"/>
    <a:srgbClr val="A4FAA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09" autoAdjust="0"/>
    <p:restoredTop sz="94660"/>
  </p:normalViewPr>
  <p:slideViewPr>
    <p:cSldViewPr>
      <p:cViewPr varScale="1">
        <p:scale>
          <a:sx n="64" d="100"/>
          <a:sy n="64"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it-IT"/>
          </a:p>
        </p:txBody>
      </p:sp>
      <p:sp>
        <p:nvSpPr>
          <p:cNvPr id="1310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it-IT"/>
          </a:p>
        </p:txBody>
      </p:sp>
      <p:sp>
        <p:nvSpPr>
          <p:cNvPr id="1310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it-IT"/>
          </a:p>
        </p:txBody>
      </p:sp>
      <p:sp>
        <p:nvSpPr>
          <p:cNvPr id="1310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9D2CDF14-6312-4757-848B-5EDD8FB83364}"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it-IT"/>
              </a:p>
            </p:txBody>
          </p:sp>
          <p:sp>
            <p:nvSpPr>
              <p:cNvPr id="17" name="Freeform 5"/>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it-IT"/>
              </a:p>
            </p:txBody>
          </p:sp>
        </p:grpSp>
        <p:sp>
          <p:nvSpPr>
            <p:cNvPr id="6" name="Freeform 6"/>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it-IT"/>
            </a:p>
          </p:txBody>
        </p:sp>
        <p:sp>
          <p:nvSpPr>
            <p:cNvPr id="7" name="Freeform 7"/>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it-IT"/>
            </a:p>
          </p:txBody>
        </p:sp>
        <p:sp>
          <p:nvSpPr>
            <p:cNvPr id="8" name="Freeform 8"/>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it-IT"/>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it-IT"/>
              </a:p>
            </p:txBody>
          </p:sp>
          <p:sp>
            <p:nvSpPr>
              <p:cNvPr id="11" name="Freeform 11"/>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sp>
            <p:nvSpPr>
              <p:cNvPr id="12" name="Freeform 12"/>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it-IT"/>
              </a:p>
            </p:txBody>
          </p:sp>
          <p:sp>
            <p:nvSpPr>
              <p:cNvPr id="13" name="Freeform 13"/>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it-IT"/>
              </a:p>
            </p:txBody>
          </p:sp>
          <p:sp>
            <p:nvSpPr>
              <p:cNvPr id="14" name="Freeform 14"/>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it-IT"/>
              </a:p>
            </p:txBody>
          </p:sp>
          <p:sp>
            <p:nvSpPr>
              <p:cNvPr id="15" name="Freeform 15"/>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it-IT"/>
              </a:p>
            </p:txBody>
          </p:sp>
        </p:grpSp>
      </p:grpSp>
      <p:sp>
        <p:nvSpPr>
          <p:cNvPr id="105488" name="Rectangle 16"/>
          <p:cNvSpPr>
            <a:spLocks noGrp="1" noChangeArrowheads="1"/>
          </p:cNvSpPr>
          <p:nvPr>
            <p:ph type="ctrTitle" sz="quarter"/>
          </p:nvPr>
        </p:nvSpPr>
        <p:spPr>
          <a:xfrm>
            <a:off x="1066800" y="1997075"/>
            <a:ext cx="7086600" cy="1431925"/>
          </a:xfrm>
        </p:spPr>
        <p:txBody>
          <a:bodyPr anchor="b"/>
          <a:lstStyle>
            <a:lvl1pPr>
              <a:defRPr/>
            </a:lvl1pPr>
          </a:lstStyle>
          <a:p>
            <a:r>
              <a:rPr lang="it-IT"/>
              <a:t>Fare clic per modificare lo stile del titolo</a:t>
            </a:r>
          </a:p>
        </p:txBody>
      </p:sp>
      <p:sp>
        <p:nvSpPr>
          <p:cNvPr id="105489"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r>
              <a:rPr lang="it-IT"/>
              <a:t>Fare clic per modificare lo stile del sottotitolo dello schema</a:t>
            </a:r>
          </a:p>
        </p:txBody>
      </p:sp>
      <p:sp>
        <p:nvSpPr>
          <p:cNvPr id="18" name="Rectangle 18"/>
          <p:cNvSpPr>
            <a:spLocks noGrp="1" noChangeArrowheads="1"/>
          </p:cNvSpPr>
          <p:nvPr>
            <p:ph type="dt" sz="quarter" idx="10"/>
          </p:nvPr>
        </p:nvSpPr>
        <p:spPr/>
        <p:txBody>
          <a:bodyPr/>
          <a:lstStyle>
            <a:lvl1pPr>
              <a:defRPr/>
            </a:lvl1pPr>
          </a:lstStyle>
          <a:p>
            <a:pPr>
              <a:defRPr/>
            </a:pPr>
            <a:endParaRPr lang="it-IT"/>
          </a:p>
        </p:txBody>
      </p:sp>
      <p:sp>
        <p:nvSpPr>
          <p:cNvPr id="19" name="Rectangle 19"/>
          <p:cNvSpPr>
            <a:spLocks noGrp="1" noChangeArrowheads="1"/>
          </p:cNvSpPr>
          <p:nvPr>
            <p:ph type="ftr" sz="quarter" idx="11"/>
          </p:nvPr>
        </p:nvSpPr>
        <p:spPr>
          <a:xfrm>
            <a:off x="3352800" y="6248400"/>
            <a:ext cx="2895600" cy="457200"/>
          </a:xfrm>
        </p:spPr>
        <p:txBody>
          <a:bodyPr/>
          <a:lstStyle>
            <a:lvl1pPr>
              <a:defRPr/>
            </a:lvl1pPr>
          </a:lstStyle>
          <a:p>
            <a:pPr>
              <a:defRPr/>
            </a:pPr>
            <a:endParaRPr lang="it-IT"/>
          </a:p>
        </p:txBody>
      </p:sp>
      <p:sp>
        <p:nvSpPr>
          <p:cNvPr id="20" name="Rectangle 20"/>
          <p:cNvSpPr>
            <a:spLocks noGrp="1" noChangeArrowheads="1"/>
          </p:cNvSpPr>
          <p:nvPr>
            <p:ph type="sldNum" sz="quarter" idx="12"/>
          </p:nvPr>
        </p:nvSpPr>
        <p:spPr/>
        <p:txBody>
          <a:bodyPr/>
          <a:lstStyle>
            <a:lvl1pPr>
              <a:defRPr/>
            </a:lvl1pPr>
          </a:lstStyle>
          <a:p>
            <a:pPr>
              <a:defRPr/>
            </a:pPr>
            <a:fld id="{29913901-C72D-4E6D-ADF6-BEA8FF08A17C}" type="slidenum">
              <a:rPr lang="it-IT"/>
              <a:pPr>
                <a:defRPr/>
              </a:pPr>
              <a:t>‹N›</a:t>
            </a:fld>
            <a:endParaRPr lang="it-IT"/>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7"/>
          <p:cNvSpPr>
            <a:spLocks noGrp="1" noChangeArrowheads="1"/>
          </p:cNvSpPr>
          <p:nvPr>
            <p:ph type="dt" sz="half" idx="10"/>
          </p:nvPr>
        </p:nvSpPr>
        <p:spPr>
          <a:ln/>
        </p:spPr>
        <p:txBody>
          <a:bodyPr/>
          <a:lstStyle>
            <a:lvl1pPr>
              <a:defRPr/>
            </a:lvl1pPr>
          </a:lstStyle>
          <a:p>
            <a:pPr>
              <a:defRPr/>
            </a:pPr>
            <a:endParaRPr lang="it-IT"/>
          </a:p>
        </p:txBody>
      </p:sp>
      <p:sp>
        <p:nvSpPr>
          <p:cNvPr id="5" name="Rectangle 18"/>
          <p:cNvSpPr>
            <a:spLocks noGrp="1" noChangeArrowheads="1"/>
          </p:cNvSpPr>
          <p:nvPr>
            <p:ph type="ftr" sz="quarter" idx="11"/>
          </p:nvPr>
        </p:nvSpPr>
        <p:spPr>
          <a:ln/>
        </p:spPr>
        <p:txBody>
          <a:bodyPr/>
          <a:lstStyle>
            <a:lvl1pPr>
              <a:defRPr/>
            </a:lvl1pPr>
          </a:lstStyle>
          <a:p>
            <a:pPr>
              <a:defRPr/>
            </a:pPr>
            <a:endParaRPr lang="it-IT"/>
          </a:p>
        </p:txBody>
      </p:sp>
      <p:sp>
        <p:nvSpPr>
          <p:cNvPr id="6" name="Rectangle 19"/>
          <p:cNvSpPr>
            <a:spLocks noGrp="1" noChangeArrowheads="1"/>
          </p:cNvSpPr>
          <p:nvPr>
            <p:ph type="sldNum" sz="quarter" idx="12"/>
          </p:nvPr>
        </p:nvSpPr>
        <p:spPr>
          <a:ln/>
        </p:spPr>
        <p:txBody>
          <a:bodyPr/>
          <a:lstStyle>
            <a:lvl1pPr>
              <a:defRPr/>
            </a:lvl1pPr>
          </a:lstStyle>
          <a:p>
            <a:pPr>
              <a:defRPr/>
            </a:pPr>
            <a:fld id="{DADE310E-7E67-41F2-BD0A-F6CF7D453D50}"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724650" y="304800"/>
            <a:ext cx="1885950" cy="57912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066800" y="304800"/>
            <a:ext cx="5505450" cy="5791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7"/>
          <p:cNvSpPr>
            <a:spLocks noGrp="1" noChangeArrowheads="1"/>
          </p:cNvSpPr>
          <p:nvPr>
            <p:ph type="dt" sz="half" idx="10"/>
          </p:nvPr>
        </p:nvSpPr>
        <p:spPr>
          <a:ln/>
        </p:spPr>
        <p:txBody>
          <a:bodyPr/>
          <a:lstStyle>
            <a:lvl1pPr>
              <a:defRPr/>
            </a:lvl1pPr>
          </a:lstStyle>
          <a:p>
            <a:pPr>
              <a:defRPr/>
            </a:pPr>
            <a:endParaRPr lang="it-IT"/>
          </a:p>
        </p:txBody>
      </p:sp>
      <p:sp>
        <p:nvSpPr>
          <p:cNvPr id="5" name="Rectangle 18"/>
          <p:cNvSpPr>
            <a:spLocks noGrp="1" noChangeArrowheads="1"/>
          </p:cNvSpPr>
          <p:nvPr>
            <p:ph type="ftr" sz="quarter" idx="11"/>
          </p:nvPr>
        </p:nvSpPr>
        <p:spPr>
          <a:ln/>
        </p:spPr>
        <p:txBody>
          <a:bodyPr/>
          <a:lstStyle>
            <a:lvl1pPr>
              <a:defRPr/>
            </a:lvl1pPr>
          </a:lstStyle>
          <a:p>
            <a:pPr>
              <a:defRPr/>
            </a:pPr>
            <a:endParaRPr lang="it-IT"/>
          </a:p>
        </p:txBody>
      </p:sp>
      <p:sp>
        <p:nvSpPr>
          <p:cNvPr id="6" name="Rectangle 19"/>
          <p:cNvSpPr>
            <a:spLocks noGrp="1" noChangeArrowheads="1"/>
          </p:cNvSpPr>
          <p:nvPr>
            <p:ph type="sldNum" sz="quarter" idx="12"/>
          </p:nvPr>
        </p:nvSpPr>
        <p:spPr>
          <a:ln/>
        </p:spPr>
        <p:txBody>
          <a:bodyPr/>
          <a:lstStyle>
            <a:lvl1pPr>
              <a:defRPr/>
            </a:lvl1pPr>
          </a:lstStyle>
          <a:p>
            <a:pPr>
              <a:defRPr/>
            </a:pPr>
            <a:fld id="{A7B1DB1F-6663-41B9-A0D8-861A82BA8172}"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7"/>
          <p:cNvSpPr>
            <a:spLocks noGrp="1" noChangeArrowheads="1"/>
          </p:cNvSpPr>
          <p:nvPr>
            <p:ph type="dt" sz="half" idx="10"/>
          </p:nvPr>
        </p:nvSpPr>
        <p:spPr>
          <a:ln/>
        </p:spPr>
        <p:txBody>
          <a:bodyPr/>
          <a:lstStyle>
            <a:lvl1pPr>
              <a:defRPr/>
            </a:lvl1pPr>
          </a:lstStyle>
          <a:p>
            <a:pPr>
              <a:defRPr/>
            </a:pPr>
            <a:endParaRPr lang="it-IT"/>
          </a:p>
        </p:txBody>
      </p:sp>
      <p:sp>
        <p:nvSpPr>
          <p:cNvPr id="5" name="Rectangle 18"/>
          <p:cNvSpPr>
            <a:spLocks noGrp="1" noChangeArrowheads="1"/>
          </p:cNvSpPr>
          <p:nvPr>
            <p:ph type="ftr" sz="quarter" idx="11"/>
          </p:nvPr>
        </p:nvSpPr>
        <p:spPr>
          <a:ln/>
        </p:spPr>
        <p:txBody>
          <a:bodyPr/>
          <a:lstStyle>
            <a:lvl1pPr>
              <a:defRPr/>
            </a:lvl1pPr>
          </a:lstStyle>
          <a:p>
            <a:pPr>
              <a:defRPr/>
            </a:pPr>
            <a:endParaRPr lang="it-IT"/>
          </a:p>
        </p:txBody>
      </p:sp>
      <p:sp>
        <p:nvSpPr>
          <p:cNvPr id="6" name="Rectangle 19"/>
          <p:cNvSpPr>
            <a:spLocks noGrp="1" noChangeArrowheads="1"/>
          </p:cNvSpPr>
          <p:nvPr>
            <p:ph type="sldNum" sz="quarter" idx="12"/>
          </p:nvPr>
        </p:nvSpPr>
        <p:spPr>
          <a:ln/>
        </p:spPr>
        <p:txBody>
          <a:bodyPr/>
          <a:lstStyle>
            <a:lvl1pPr>
              <a:defRPr/>
            </a:lvl1pPr>
          </a:lstStyle>
          <a:p>
            <a:pPr>
              <a:defRPr/>
            </a:pPr>
            <a:fld id="{F181C620-3527-411A-8E9F-740DBF41BF4B}"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17"/>
          <p:cNvSpPr>
            <a:spLocks noGrp="1" noChangeArrowheads="1"/>
          </p:cNvSpPr>
          <p:nvPr>
            <p:ph type="dt" sz="half" idx="10"/>
          </p:nvPr>
        </p:nvSpPr>
        <p:spPr>
          <a:ln/>
        </p:spPr>
        <p:txBody>
          <a:bodyPr/>
          <a:lstStyle>
            <a:lvl1pPr>
              <a:defRPr/>
            </a:lvl1pPr>
          </a:lstStyle>
          <a:p>
            <a:pPr>
              <a:defRPr/>
            </a:pPr>
            <a:endParaRPr lang="it-IT"/>
          </a:p>
        </p:txBody>
      </p:sp>
      <p:sp>
        <p:nvSpPr>
          <p:cNvPr id="5" name="Rectangle 18"/>
          <p:cNvSpPr>
            <a:spLocks noGrp="1" noChangeArrowheads="1"/>
          </p:cNvSpPr>
          <p:nvPr>
            <p:ph type="ftr" sz="quarter" idx="11"/>
          </p:nvPr>
        </p:nvSpPr>
        <p:spPr>
          <a:ln/>
        </p:spPr>
        <p:txBody>
          <a:bodyPr/>
          <a:lstStyle>
            <a:lvl1pPr>
              <a:defRPr/>
            </a:lvl1pPr>
          </a:lstStyle>
          <a:p>
            <a:pPr>
              <a:defRPr/>
            </a:pPr>
            <a:endParaRPr lang="it-IT"/>
          </a:p>
        </p:txBody>
      </p:sp>
      <p:sp>
        <p:nvSpPr>
          <p:cNvPr id="6" name="Rectangle 19"/>
          <p:cNvSpPr>
            <a:spLocks noGrp="1" noChangeArrowheads="1"/>
          </p:cNvSpPr>
          <p:nvPr>
            <p:ph type="sldNum" sz="quarter" idx="12"/>
          </p:nvPr>
        </p:nvSpPr>
        <p:spPr>
          <a:ln/>
        </p:spPr>
        <p:txBody>
          <a:bodyPr/>
          <a:lstStyle>
            <a:lvl1pPr>
              <a:defRPr/>
            </a:lvl1pPr>
          </a:lstStyle>
          <a:p>
            <a:pPr>
              <a:defRPr/>
            </a:pPr>
            <a:fld id="{08E1168E-395D-4AB4-862A-80D39717D5E5}"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7"/>
          <p:cNvSpPr>
            <a:spLocks noGrp="1" noChangeArrowheads="1"/>
          </p:cNvSpPr>
          <p:nvPr>
            <p:ph type="dt" sz="half" idx="10"/>
          </p:nvPr>
        </p:nvSpPr>
        <p:spPr>
          <a:ln/>
        </p:spPr>
        <p:txBody>
          <a:bodyPr/>
          <a:lstStyle>
            <a:lvl1pPr>
              <a:defRPr/>
            </a:lvl1pPr>
          </a:lstStyle>
          <a:p>
            <a:pPr>
              <a:defRPr/>
            </a:pPr>
            <a:endParaRPr lang="it-IT"/>
          </a:p>
        </p:txBody>
      </p:sp>
      <p:sp>
        <p:nvSpPr>
          <p:cNvPr id="6" name="Rectangle 18"/>
          <p:cNvSpPr>
            <a:spLocks noGrp="1" noChangeArrowheads="1"/>
          </p:cNvSpPr>
          <p:nvPr>
            <p:ph type="ftr" sz="quarter" idx="11"/>
          </p:nvPr>
        </p:nvSpPr>
        <p:spPr>
          <a:ln/>
        </p:spPr>
        <p:txBody>
          <a:bodyPr/>
          <a:lstStyle>
            <a:lvl1pPr>
              <a:defRPr/>
            </a:lvl1pPr>
          </a:lstStyle>
          <a:p>
            <a:pPr>
              <a:defRPr/>
            </a:pPr>
            <a:endParaRPr lang="it-IT"/>
          </a:p>
        </p:txBody>
      </p:sp>
      <p:sp>
        <p:nvSpPr>
          <p:cNvPr id="7" name="Rectangle 19"/>
          <p:cNvSpPr>
            <a:spLocks noGrp="1" noChangeArrowheads="1"/>
          </p:cNvSpPr>
          <p:nvPr>
            <p:ph type="sldNum" sz="quarter" idx="12"/>
          </p:nvPr>
        </p:nvSpPr>
        <p:spPr>
          <a:ln/>
        </p:spPr>
        <p:txBody>
          <a:bodyPr/>
          <a:lstStyle>
            <a:lvl1pPr>
              <a:defRPr/>
            </a:lvl1pPr>
          </a:lstStyle>
          <a:p>
            <a:pPr>
              <a:defRPr/>
            </a:pPr>
            <a:fld id="{663F9D46-8F4C-4EF0-A8C0-AC55D73237D8}"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17"/>
          <p:cNvSpPr>
            <a:spLocks noGrp="1" noChangeArrowheads="1"/>
          </p:cNvSpPr>
          <p:nvPr>
            <p:ph type="dt" sz="half" idx="10"/>
          </p:nvPr>
        </p:nvSpPr>
        <p:spPr>
          <a:ln/>
        </p:spPr>
        <p:txBody>
          <a:bodyPr/>
          <a:lstStyle>
            <a:lvl1pPr>
              <a:defRPr/>
            </a:lvl1pPr>
          </a:lstStyle>
          <a:p>
            <a:pPr>
              <a:defRPr/>
            </a:pPr>
            <a:endParaRPr lang="it-IT"/>
          </a:p>
        </p:txBody>
      </p:sp>
      <p:sp>
        <p:nvSpPr>
          <p:cNvPr id="8" name="Rectangle 18"/>
          <p:cNvSpPr>
            <a:spLocks noGrp="1" noChangeArrowheads="1"/>
          </p:cNvSpPr>
          <p:nvPr>
            <p:ph type="ftr" sz="quarter" idx="11"/>
          </p:nvPr>
        </p:nvSpPr>
        <p:spPr>
          <a:ln/>
        </p:spPr>
        <p:txBody>
          <a:bodyPr/>
          <a:lstStyle>
            <a:lvl1pPr>
              <a:defRPr/>
            </a:lvl1pPr>
          </a:lstStyle>
          <a:p>
            <a:pPr>
              <a:defRPr/>
            </a:pPr>
            <a:endParaRPr lang="it-IT"/>
          </a:p>
        </p:txBody>
      </p:sp>
      <p:sp>
        <p:nvSpPr>
          <p:cNvPr id="9" name="Rectangle 19"/>
          <p:cNvSpPr>
            <a:spLocks noGrp="1" noChangeArrowheads="1"/>
          </p:cNvSpPr>
          <p:nvPr>
            <p:ph type="sldNum" sz="quarter" idx="12"/>
          </p:nvPr>
        </p:nvSpPr>
        <p:spPr>
          <a:ln/>
        </p:spPr>
        <p:txBody>
          <a:bodyPr/>
          <a:lstStyle>
            <a:lvl1pPr>
              <a:defRPr/>
            </a:lvl1pPr>
          </a:lstStyle>
          <a:p>
            <a:pPr>
              <a:defRPr/>
            </a:pPr>
            <a:fld id="{7400466B-39B7-4EDC-AE51-1E69EB3CCAEB}"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17"/>
          <p:cNvSpPr>
            <a:spLocks noGrp="1" noChangeArrowheads="1"/>
          </p:cNvSpPr>
          <p:nvPr>
            <p:ph type="dt" sz="half" idx="10"/>
          </p:nvPr>
        </p:nvSpPr>
        <p:spPr>
          <a:ln/>
        </p:spPr>
        <p:txBody>
          <a:bodyPr/>
          <a:lstStyle>
            <a:lvl1pPr>
              <a:defRPr/>
            </a:lvl1pPr>
          </a:lstStyle>
          <a:p>
            <a:pPr>
              <a:defRPr/>
            </a:pPr>
            <a:endParaRPr lang="it-IT"/>
          </a:p>
        </p:txBody>
      </p:sp>
      <p:sp>
        <p:nvSpPr>
          <p:cNvPr id="4" name="Rectangle 18"/>
          <p:cNvSpPr>
            <a:spLocks noGrp="1" noChangeArrowheads="1"/>
          </p:cNvSpPr>
          <p:nvPr>
            <p:ph type="ftr" sz="quarter" idx="11"/>
          </p:nvPr>
        </p:nvSpPr>
        <p:spPr>
          <a:ln/>
        </p:spPr>
        <p:txBody>
          <a:bodyPr/>
          <a:lstStyle>
            <a:lvl1pPr>
              <a:defRPr/>
            </a:lvl1pPr>
          </a:lstStyle>
          <a:p>
            <a:pPr>
              <a:defRPr/>
            </a:pPr>
            <a:endParaRPr lang="it-IT"/>
          </a:p>
        </p:txBody>
      </p:sp>
      <p:sp>
        <p:nvSpPr>
          <p:cNvPr id="5" name="Rectangle 19"/>
          <p:cNvSpPr>
            <a:spLocks noGrp="1" noChangeArrowheads="1"/>
          </p:cNvSpPr>
          <p:nvPr>
            <p:ph type="sldNum" sz="quarter" idx="12"/>
          </p:nvPr>
        </p:nvSpPr>
        <p:spPr>
          <a:ln/>
        </p:spPr>
        <p:txBody>
          <a:bodyPr/>
          <a:lstStyle>
            <a:lvl1pPr>
              <a:defRPr/>
            </a:lvl1pPr>
          </a:lstStyle>
          <a:p>
            <a:pPr>
              <a:defRPr/>
            </a:pPr>
            <a:fld id="{A2E96583-1C3C-4685-8FAD-FC7FA6F815EA}"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it-IT"/>
          </a:p>
        </p:txBody>
      </p:sp>
      <p:sp>
        <p:nvSpPr>
          <p:cNvPr id="3" name="Rectangle 18"/>
          <p:cNvSpPr>
            <a:spLocks noGrp="1" noChangeArrowheads="1"/>
          </p:cNvSpPr>
          <p:nvPr>
            <p:ph type="ftr" sz="quarter" idx="11"/>
          </p:nvPr>
        </p:nvSpPr>
        <p:spPr>
          <a:ln/>
        </p:spPr>
        <p:txBody>
          <a:bodyPr/>
          <a:lstStyle>
            <a:lvl1pPr>
              <a:defRPr/>
            </a:lvl1pPr>
          </a:lstStyle>
          <a:p>
            <a:pPr>
              <a:defRPr/>
            </a:pPr>
            <a:endParaRPr lang="it-IT"/>
          </a:p>
        </p:txBody>
      </p:sp>
      <p:sp>
        <p:nvSpPr>
          <p:cNvPr id="4" name="Rectangle 19"/>
          <p:cNvSpPr>
            <a:spLocks noGrp="1" noChangeArrowheads="1"/>
          </p:cNvSpPr>
          <p:nvPr>
            <p:ph type="sldNum" sz="quarter" idx="12"/>
          </p:nvPr>
        </p:nvSpPr>
        <p:spPr>
          <a:ln/>
        </p:spPr>
        <p:txBody>
          <a:bodyPr/>
          <a:lstStyle>
            <a:lvl1pPr>
              <a:defRPr/>
            </a:lvl1pPr>
          </a:lstStyle>
          <a:p>
            <a:pPr>
              <a:defRPr/>
            </a:pPr>
            <a:fld id="{B4BEF9A2-3DBC-4A23-9BFE-B302FDA97AAC}"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7"/>
          <p:cNvSpPr>
            <a:spLocks noGrp="1" noChangeArrowheads="1"/>
          </p:cNvSpPr>
          <p:nvPr>
            <p:ph type="dt" sz="half" idx="10"/>
          </p:nvPr>
        </p:nvSpPr>
        <p:spPr>
          <a:ln/>
        </p:spPr>
        <p:txBody>
          <a:bodyPr/>
          <a:lstStyle>
            <a:lvl1pPr>
              <a:defRPr/>
            </a:lvl1pPr>
          </a:lstStyle>
          <a:p>
            <a:pPr>
              <a:defRPr/>
            </a:pPr>
            <a:endParaRPr lang="it-IT"/>
          </a:p>
        </p:txBody>
      </p:sp>
      <p:sp>
        <p:nvSpPr>
          <p:cNvPr id="6" name="Rectangle 18"/>
          <p:cNvSpPr>
            <a:spLocks noGrp="1" noChangeArrowheads="1"/>
          </p:cNvSpPr>
          <p:nvPr>
            <p:ph type="ftr" sz="quarter" idx="11"/>
          </p:nvPr>
        </p:nvSpPr>
        <p:spPr>
          <a:ln/>
        </p:spPr>
        <p:txBody>
          <a:bodyPr/>
          <a:lstStyle>
            <a:lvl1pPr>
              <a:defRPr/>
            </a:lvl1pPr>
          </a:lstStyle>
          <a:p>
            <a:pPr>
              <a:defRPr/>
            </a:pPr>
            <a:endParaRPr lang="it-IT"/>
          </a:p>
        </p:txBody>
      </p:sp>
      <p:sp>
        <p:nvSpPr>
          <p:cNvPr id="7" name="Rectangle 19"/>
          <p:cNvSpPr>
            <a:spLocks noGrp="1" noChangeArrowheads="1"/>
          </p:cNvSpPr>
          <p:nvPr>
            <p:ph type="sldNum" sz="quarter" idx="12"/>
          </p:nvPr>
        </p:nvSpPr>
        <p:spPr>
          <a:ln/>
        </p:spPr>
        <p:txBody>
          <a:bodyPr/>
          <a:lstStyle>
            <a:lvl1pPr>
              <a:defRPr/>
            </a:lvl1pPr>
          </a:lstStyle>
          <a:p>
            <a:pPr>
              <a:defRPr/>
            </a:pPr>
            <a:fld id="{E909F270-82E8-40EC-8ABA-F99551EC251A}"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7"/>
          <p:cNvSpPr>
            <a:spLocks noGrp="1" noChangeArrowheads="1"/>
          </p:cNvSpPr>
          <p:nvPr>
            <p:ph type="dt" sz="half" idx="10"/>
          </p:nvPr>
        </p:nvSpPr>
        <p:spPr>
          <a:ln/>
        </p:spPr>
        <p:txBody>
          <a:bodyPr/>
          <a:lstStyle>
            <a:lvl1pPr>
              <a:defRPr/>
            </a:lvl1pPr>
          </a:lstStyle>
          <a:p>
            <a:pPr>
              <a:defRPr/>
            </a:pPr>
            <a:endParaRPr lang="it-IT"/>
          </a:p>
        </p:txBody>
      </p:sp>
      <p:sp>
        <p:nvSpPr>
          <p:cNvPr id="6" name="Rectangle 18"/>
          <p:cNvSpPr>
            <a:spLocks noGrp="1" noChangeArrowheads="1"/>
          </p:cNvSpPr>
          <p:nvPr>
            <p:ph type="ftr" sz="quarter" idx="11"/>
          </p:nvPr>
        </p:nvSpPr>
        <p:spPr>
          <a:ln/>
        </p:spPr>
        <p:txBody>
          <a:bodyPr/>
          <a:lstStyle>
            <a:lvl1pPr>
              <a:defRPr/>
            </a:lvl1pPr>
          </a:lstStyle>
          <a:p>
            <a:pPr>
              <a:defRPr/>
            </a:pPr>
            <a:endParaRPr lang="it-IT"/>
          </a:p>
        </p:txBody>
      </p:sp>
      <p:sp>
        <p:nvSpPr>
          <p:cNvPr id="7" name="Rectangle 19"/>
          <p:cNvSpPr>
            <a:spLocks noGrp="1" noChangeArrowheads="1"/>
          </p:cNvSpPr>
          <p:nvPr>
            <p:ph type="sldNum" sz="quarter" idx="12"/>
          </p:nvPr>
        </p:nvSpPr>
        <p:spPr>
          <a:ln/>
        </p:spPr>
        <p:txBody>
          <a:bodyPr/>
          <a:lstStyle>
            <a:lvl1pPr>
              <a:defRPr/>
            </a:lvl1pPr>
          </a:lstStyle>
          <a:p>
            <a:pPr>
              <a:defRPr/>
            </a:pPr>
            <a:fld id="{32C91232-6391-431F-8D60-C701FB2AA1EF}"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104451" name="Freeform 3"/>
            <p:cNvSpPr>
              <a:spLocks/>
            </p:cNvSpPr>
            <p:nvPr/>
          </p:nvSpPr>
          <p:spPr bwMode="hidden">
            <a:xfrm>
              <a:off x="558" y="1161"/>
              <a:ext cx="5200" cy="3159"/>
            </a:xfrm>
            <a:custGeom>
              <a:avLst/>
              <a:gdLst/>
              <a:ahLst/>
              <a:cxnLst>
                <a:cxn ang="0">
                  <a:pos x="0" y="3159"/>
                </a:cxn>
                <a:cxn ang="0">
                  <a:pos x="5184" y="3159"/>
                </a:cxn>
                <a:cxn ang="0">
                  <a:pos x="5184" y="0"/>
                </a:cxn>
                <a:cxn ang="0">
                  <a:pos x="0" y="0"/>
                </a:cxn>
                <a:cxn ang="0">
                  <a:pos x="0" y="3159"/>
                </a:cxn>
                <a:cxn ang="0">
                  <a:pos x="0" y="3159"/>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it-IT"/>
            </a:p>
          </p:txBody>
        </p:sp>
        <p:sp>
          <p:nvSpPr>
            <p:cNvPr id="104452" name="Freeform 4"/>
            <p:cNvSpPr>
              <a:spLocks/>
            </p:cNvSpPr>
            <p:nvPr/>
          </p:nvSpPr>
          <p:spPr bwMode="hidden">
            <a:xfrm>
              <a:off x="0" y="1161"/>
              <a:ext cx="558" cy="3159"/>
            </a:xfrm>
            <a:custGeom>
              <a:avLst/>
              <a:gdLst/>
              <a:ahLst/>
              <a:cxnLst>
                <a:cxn ang="0">
                  <a:pos x="0" y="0"/>
                </a:cxn>
                <a:cxn ang="0">
                  <a:pos x="0" y="3159"/>
                </a:cxn>
                <a:cxn ang="0">
                  <a:pos x="556" y="3159"/>
                </a:cxn>
                <a:cxn ang="0">
                  <a:pos x="556" y="0"/>
                </a:cxn>
                <a:cxn ang="0">
                  <a:pos x="0" y="0"/>
                </a:cxn>
                <a:cxn ang="0">
                  <a:pos x="0" y="0"/>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it-IT"/>
            </a:p>
          </p:txBody>
        </p:sp>
        <p:grpSp>
          <p:nvGrpSpPr>
            <p:cNvPr id="1034" name="Group 5"/>
            <p:cNvGrpSpPr>
              <a:grpSpLocks/>
            </p:cNvGrpSpPr>
            <p:nvPr userDrawn="1"/>
          </p:nvGrpSpPr>
          <p:grpSpPr bwMode="auto">
            <a:xfrm>
              <a:off x="0" y="4"/>
              <a:ext cx="5758" cy="4316"/>
              <a:chOff x="0" y="4"/>
              <a:chExt cx="5758" cy="4316"/>
            </a:xfrm>
          </p:grpSpPr>
          <p:sp>
            <p:nvSpPr>
              <p:cNvPr id="104454" name="Freeform 6"/>
              <p:cNvSpPr>
                <a:spLocks/>
              </p:cNvSpPr>
              <p:nvPr/>
            </p:nvSpPr>
            <p:spPr bwMode="ltGray">
              <a:xfrm>
                <a:off x="552" y="4"/>
                <a:ext cx="12" cy="695"/>
              </a:xfrm>
              <a:custGeom>
                <a:avLst/>
                <a:gdLst/>
                <a:ahLst/>
                <a:cxnLst>
                  <a:cxn ang="0">
                    <a:pos x="12" y="0"/>
                  </a:cxn>
                  <a:cxn ang="0">
                    <a:pos x="0" y="0"/>
                  </a:cxn>
                  <a:cxn ang="0">
                    <a:pos x="0" y="695"/>
                  </a:cxn>
                  <a:cxn ang="0">
                    <a:pos x="12" y="695"/>
                  </a:cxn>
                  <a:cxn ang="0">
                    <a:pos x="12" y="0"/>
                  </a:cxn>
                  <a:cxn ang="0">
                    <a:pos x="12" y="0"/>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it-IT"/>
              </a:p>
            </p:txBody>
          </p:sp>
          <p:sp>
            <p:nvSpPr>
              <p:cNvPr id="104455" name="Freeform 7"/>
              <p:cNvSpPr>
                <a:spLocks/>
              </p:cNvSpPr>
              <p:nvPr/>
            </p:nvSpPr>
            <p:spPr bwMode="ltGray">
              <a:xfrm>
                <a:off x="552" y="1623"/>
                <a:ext cx="12" cy="2697"/>
              </a:xfrm>
              <a:custGeom>
                <a:avLst/>
                <a:gdLst/>
                <a:ahLst/>
                <a:cxnLst>
                  <a:cxn ang="0">
                    <a:pos x="0" y="2697"/>
                  </a:cxn>
                  <a:cxn ang="0">
                    <a:pos x="12" y="2697"/>
                  </a:cxn>
                  <a:cxn ang="0">
                    <a:pos x="12" y="0"/>
                  </a:cxn>
                  <a:cxn ang="0">
                    <a:pos x="0" y="0"/>
                  </a:cxn>
                  <a:cxn ang="0">
                    <a:pos x="0" y="2697"/>
                  </a:cxn>
                  <a:cxn ang="0">
                    <a:pos x="0" y="2697"/>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it-IT"/>
              </a:p>
            </p:txBody>
          </p:sp>
          <p:sp>
            <p:nvSpPr>
              <p:cNvPr id="104456" name="Freeform 8"/>
              <p:cNvSpPr>
                <a:spLocks/>
              </p:cNvSpPr>
              <p:nvPr/>
            </p:nvSpPr>
            <p:spPr bwMode="ltGray">
              <a:xfrm>
                <a:off x="1019" y="1155"/>
                <a:ext cx="4739" cy="12"/>
              </a:xfrm>
              <a:custGeom>
                <a:avLst/>
                <a:gdLst/>
                <a:ahLst/>
                <a:cxnLst>
                  <a:cxn ang="0">
                    <a:pos x="4724" y="0"/>
                  </a:cxn>
                  <a:cxn ang="0">
                    <a:pos x="0" y="0"/>
                  </a:cxn>
                  <a:cxn ang="0">
                    <a:pos x="0" y="12"/>
                  </a:cxn>
                  <a:cxn ang="0">
                    <a:pos x="4724" y="12"/>
                  </a:cxn>
                  <a:cxn ang="0">
                    <a:pos x="4724" y="0"/>
                  </a:cxn>
                  <a:cxn ang="0">
                    <a:pos x="4724" y="0"/>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it-IT"/>
              </a:p>
            </p:txBody>
          </p:sp>
          <p:sp>
            <p:nvSpPr>
              <p:cNvPr id="104457" name="Freeform 9"/>
              <p:cNvSpPr>
                <a:spLocks/>
              </p:cNvSpPr>
              <p:nvPr/>
            </p:nvSpPr>
            <p:spPr bwMode="ltGray">
              <a:xfrm>
                <a:off x="552" y="1371"/>
                <a:ext cx="12" cy="252"/>
              </a:xfrm>
              <a:custGeom>
                <a:avLst/>
                <a:gdLst/>
                <a:ahLst/>
                <a:cxnLst>
                  <a:cxn ang="0">
                    <a:pos x="0" y="252"/>
                  </a:cxn>
                  <a:cxn ang="0">
                    <a:pos x="12" y="252"/>
                  </a:cxn>
                  <a:cxn ang="0">
                    <a:pos x="12" y="0"/>
                  </a:cxn>
                  <a:cxn ang="0">
                    <a:pos x="0" y="0"/>
                  </a:cxn>
                  <a:cxn ang="0">
                    <a:pos x="0" y="252"/>
                  </a:cxn>
                  <a:cxn ang="0">
                    <a:pos x="0" y="252"/>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it-IT"/>
              </a:p>
            </p:txBody>
          </p:sp>
          <p:sp>
            <p:nvSpPr>
              <p:cNvPr id="104458" name="Freeform 10"/>
              <p:cNvSpPr>
                <a:spLocks/>
              </p:cNvSpPr>
              <p:nvPr/>
            </p:nvSpPr>
            <p:spPr bwMode="ltGray">
              <a:xfrm>
                <a:off x="552" y="699"/>
                <a:ext cx="12" cy="252"/>
              </a:xfrm>
              <a:custGeom>
                <a:avLst/>
                <a:gdLst/>
                <a:ahLst/>
                <a:cxnLst>
                  <a:cxn ang="0">
                    <a:pos x="12" y="0"/>
                  </a:cxn>
                  <a:cxn ang="0">
                    <a:pos x="0" y="0"/>
                  </a:cxn>
                  <a:cxn ang="0">
                    <a:pos x="0" y="252"/>
                  </a:cxn>
                  <a:cxn ang="0">
                    <a:pos x="12" y="252"/>
                  </a:cxn>
                  <a:cxn ang="0">
                    <a:pos x="12" y="0"/>
                  </a:cxn>
                  <a:cxn ang="0">
                    <a:pos x="12" y="0"/>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it-IT"/>
              </a:p>
            </p:txBody>
          </p:sp>
          <p:sp>
            <p:nvSpPr>
              <p:cNvPr id="104459" name="Freeform 11"/>
              <p:cNvSpPr>
                <a:spLocks/>
              </p:cNvSpPr>
              <p:nvPr/>
            </p:nvSpPr>
            <p:spPr bwMode="ltGray">
              <a:xfrm>
                <a:off x="552" y="951"/>
                <a:ext cx="12" cy="420"/>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it-IT"/>
              </a:p>
            </p:txBody>
          </p:sp>
          <p:sp>
            <p:nvSpPr>
              <p:cNvPr id="104460" name="Freeform 12"/>
              <p:cNvSpPr>
                <a:spLocks/>
              </p:cNvSpPr>
              <p:nvPr/>
            </p:nvSpPr>
            <p:spPr bwMode="ltGray">
              <a:xfrm>
                <a:off x="0" y="1155"/>
                <a:ext cx="351" cy="12"/>
              </a:xfrm>
              <a:custGeom>
                <a:avLst/>
                <a:gdLst/>
                <a:ahLst/>
                <a:cxnLst>
                  <a:cxn ang="0">
                    <a:pos x="0" y="0"/>
                  </a:cxn>
                  <a:cxn ang="0">
                    <a:pos x="0" y="12"/>
                  </a:cxn>
                  <a:cxn ang="0">
                    <a:pos x="251" y="12"/>
                  </a:cxn>
                  <a:cxn ang="0">
                    <a:pos x="251" y="0"/>
                  </a:cxn>
                  <a:cxn ang="0">
                    <a:pos x="0" y="0"/>
                  </a:cxn>
                  <a:cxn ang="0">
                    <a:pos x="0" y="0"/>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it-IT"/>
              </a:p>
            </p:txBody>
          </p:sp>
          <p:sp>
            <p:nvSpPr>
              <p:cNvPr id="104461" name="Freeform 13"/>
              <p:cNvSpPr>
                <a:spLocks/>
              </p:cNvSpPr>
              <p:nvPr/>
            </p:nvSpPr>
            <p:spPr bwMode="ltGray">
              <a:xfrm>
                <a:off x="767" y="1155"/>
                <a:ext cx="252" cy="12"/>
              </a:xfrm>
              <a:custGeom>
                <a:avLst/>
                <a:gdLst/>
                <a:ahLst/>
                <a:cxnLst>
                  <a:cxn ang="0">
                    <a:pos x="251" y="0"/>
                  </a:cxn>
                  <a:cxn ang="0">
                    <a:pos x="0" y="0"/>
                  </a:cxn>
                  <a:cxn ang="0">
                    <a:pos x="0" y="12"/>
                  </a:cxn>
                  <a:cxn ang="0">
                    <a:pos x="251" y="12"/>
                  </a:cxn>
                  <a:cxn ang="0">
                    <a:pos x="251" y="0"/>
                  </a:cxn>
                  <a:cxn ang="0">
                    <a:pos x="251" y="0"/>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it-IT"/>
              </a:p>
            </p:txBody>
          </p:sp>
          <p:sp>
            <p:nvSpPr>
              <p:cNvPr id="104462" name="Freeform 14"/>
              <p:cNvSpPr>
                <a:spLocks/>
              </p:cNvSpPr>
              <p:nvPr/>
            </p:nvSpPr>
            <p:spPr bwMode="ltGray">
              <a:xfrm>
                <a:off x="348" y="1155"/>
                <a:ext cx="419" cy="12"/>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it-IT"/>
              </a:p>
            </p:txBody>
          </p:sp>
        </p:grpSp>
      </p:grpSp>
      <p:sp>
        <p:nvSpPr>
          <p:cNvPr id="104463" name="Rectangle 15"/>
          <p:cNvSpPr>
            <a:spLocks noGrp="1" noChangeArrowheads="1"/>
          </p:cNvSpPr>
          <p:nvPr>
            <p:ph type="title"/>
          </p:nvPr>
        </p:nvSpPr>
        <p:spPr bwMode="auto">
          <a:xfrm>
            <a:off x="1066800" y="304800"/>
            <a:ext cx="7543800"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4464" name="Rectangle 16"/>
          <p:cNvSpPr>
            <a:spLocks noGrp="1" noChangeArrowheads="1"/>
          </p:cNvSpPr>
          <p:nvPr>
            <p:ph type="body" idx="1"/>
          </p:nvPr>
        </p:nvSpPr>
        <p:spPr bwMode="auto">
          <a:xfrm>
            <a:off x="1066800" y="1981200"/>
            <a:ext cx="7543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4465" name="Rectangle 17"/>
          <p:cNvSpPr>
            <a:spLocks noGrp="1" noChangeArrowheads="1"/>
          </p:cNvSpPr>
          <p:nvPr>
            <p:ph type="dt" sz="half" idx="2"/>
          </p:nvPr>
        </p:nvSpPr>
        <p:spPr bwMode="auto">
          <a:xfrm>
            <a:off x="1066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pPr>
              <a:defRPr/>
            </a:pPr>
            <a:endParaRPr lang="it-IT"/>
          </a:p>
        </p:txBody>
      </p:sp>
      <p:sp>
        <p:nvSpPr>
          <p:cNvPr id="104466" name="Rectangle 18"/>
          <p:cNvSpPr>
            <a:spLocks noGrp="1" noChangeArrowheads="1"/>
          </p:cNvSpPr>
          <p:nvPr>
            <p:ph type="ftr" sz="quarter" idx="3"/>
          </p:nvPr>
        </p:nvSpPr>
        <p:spPr bwMode="auto">
          <a:xfrm>
            <a:off x="34290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pPr>
              <a:defRPr/>
            </a:pPr>
            <a:endParaRPr lang="it-IT"/>
          </a:p>
        </p:txBody>
      </p:sp>
      <p:sp>
        <p:nvSpPr>
          <p:cNvPr id="104467" name="Rectangle 19"/>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pPr>
              <a:defRPr/>
            </a:pPr>
            <a:fld id="{70F85D4C-5FAD-4B45-8196-96CFD4015C52}" type="slidenum">
              <a:rPr lang="it-IT"/>
              <a:pPr>
                <a:defRPr/>
              </a:pPr>
              <a:t>‹N›</a:t>
            </a:fld>
            <a:endParaRPr lang="it-IT"/>
          </a:p>
        </p:txBody>
      </p:sp>
    </p:spTree>
  </p:cSld>
  <p:clrMap bg1="dk2" tx1="lt1" bg2="dk1" tx2="lt2" accent1="accent1" accent2="accent2" accent3="accent3" accent4="accent4" accent5="accent5" accent6="accent6" hlink="hlink" folHlink="folHlink"/>
  <p:sldLayoutIdLst>
    <p:sldLayoutId id="2147483790"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464">
                                            <p:txEl>
                                              <p:pRg st="0" end="0"/>
                                            </p:txEl>
                                          </p:spTgt>
                                        </p:tgtEl>
                                        <p:attrNameLst>
                                          <p:attrName>style.visibility</p:attrName>
                                        </p:attrNameLst>
                                      </p:cBhvr>
                                      <p:to>
                                        <p:strVal val="visible"/>
                                      </p:to>
                                    </p:set>
                                    <p:anim calcmode="lin" valueType="num">
                                      <p:cBhvr additive="base">
                                        <p:cTn id="7" dur="500" fill="hold"/>
                                        <p:tgtEl>
                                          <p:spTgt spid="10446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446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4464">
                                            <p:txEl>
                                              <p:pRg st="1" end="1"/>
                                            </p:txEl>
                                          </p:spTgt>
                                        </p:tgtEl>
                                        <p:attrNameLst>
                                          <p:attrName>style.visibility</p:attrName>
                                        </p:attrNameLst>
                                      </p:cBhvr>
                                      <p:to>
                                        <p:strVal val="visible"/>
                                      </p:to>
                                    </p:set>
                                    <p:anim calcmode="lin" valueType="num">
                                      <p:cBhvr additive="base">
                                        <p:cTn id="11" dur="500" fill="hold"/>
                                        <p:tgtEl>
                                          <p:spTgt spid="10446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446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4464">
                                            <p:txEl>
                                              <p:pRg st="2" end="2"/>
                                            </p:txEl>
                                          </p:spTgt>
                                        </p:tgtEl>
                                        <p:attrNameLst>
                                          <p:attrName>style.visibility</p:attrName>
                                        </p:attrNameLst>
                                      </p:cBhvr>
                                      <p:to>
                                        <p:strVal val="visible"/>
                                      </p:to>
                                    </p:set>
                                    <p:anim calcmode="lin" valueType="num">
                                      <p:cBhvr additive="base">
                                        <p:cTn id="15" dur="500" fill="hold"/>
                                        <p:tgtEl>
                                          <p:spTgt spid="10446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446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04464">
                                            <p:txEl>
                                              <p:pRg st="3" end="3"/>
                                            </p:txEl>
                                          </p:spTgt>
                                        </p:tgtEl>
                                        <p:attrNameLst>
                                          <p:attrName>style.visibility</p:attrName>
                                        </p:attrNameLst>
                                      </p:cBhvr>
                                      <p:to>
                                        <p:strVal val="visible"/>
                                      </p:to>
                                    </p:set>
                                    <p:anim calcmode="lin" valueType="num">
                                      <p:cBhvr additive="base">
                                        <p:cTn id="19" dur="500" fill="hold"/>
                                        <p:tgtEl>
                                          <p:spTgt spid="10446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4464">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4464">
                                            <p:txEl>
                                              <p:pRg st="4" end="4"/>
                                            </p:txEl>
                                          </p:spTgt>
                                        </p:tgtEl>
                                        <p:attrNameLst>
                                          <p:attrName>style.visibility</p:attrName>
                                        </p:attrNameLst>
                                      </p:cBhvr>
                                      <p:to>
                                        <p:strVal val="visible"/>
                                      </p:to>
                                    </p:set>
                                    <p:anim calcmode="lin" valueType="num">
                                      <p:cBhvr additive="base">
                                        <p:cTn id="23" dur="500" fill="hold"/>
                                        <p:tgtEl>
                                          <p:spTgt spid="10446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446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64" grpId="0" build="p">
        <p:tmplLst>
          <p:tmpl lvl="1">
            <p:tnLst>
              <p:par>
                <p:cTn presetID="2" presetClass="entr" presetSubtype="4" fill="hold" nodeType="clickEffect">
                  <p:stCondLst>
                    <p:cond delay="0"/>
                  </p:stCondLst>
                  <p:childTnLst>
                    <p:set>
                      <p:cBhvr>
                        <p:cTn dur="1" fill="hold">
                          <p:stCondLst>
                            <p:cond delay="0"/>
                          </p:stCondLst>
                        </p:cTn>
                        <p:tgtEl>
                          <p:spTgt spid="104464"/>
                        </p:tgtEl>
                        <p:attrNameLst>
                          <p:attrName>style.visibility</p:attrName>
                        </p:attrNameLst>
                      </p:cBhvr>
                      <p:to>
                        <p:strVal val="visible"/>
                      </p:to>
                    </p:set>
                    <p:anim calcmode="lin" valueType="num">
                      <p:cBhvr additive="base">
                        <p:cTn dur="500" fill="hold"/>
                        <p:tgtEl>
                          <p:spTgt spid="104464"/>
                        </p:tgtEl>
                        <p:attrNameLst>
                          <p:attrName>ppt_x</p:attrName>
                        </p:attrNameLst>
                      </p:cBhvr>
                      <p:tavLst>
                        <p:tav tm="0">
                          <p:val>
                            <p:strVal val="#ppt_x"/>
                          </p:val>
                        </p:tav>
                        <p:tav tm="100000">
                          <p:val>
                            <p:strVal val="#ppt_x"/>
                          </p:val>
                        </p:tav>
                      </p:tavLst>
                    </p:anim>
                    <p:anim calcmode="lin" valueType="num">
                      <p:cBhvr additive="base">
                        <p:cTn dur="500" fill="hold"/>
                        <p:tgtEl>
                          <p:spTgt spid="104464"/>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104464"/>
                        </p:tgtEl>
                        <p:attrNameLst>
                          <p:attrName>style.visibility</p:attrName>
                        </p:attrNameLst>
                      </p:cBhvr>
                      <p:to>
                        <p:strVal val="visible"/>
                      </p:to>
                    </p:set>
                    <p:anim calcmode="lin" valueType="num">
                      <p:cBhvr additive="base">
                        <p:cTn dur="500" fill="hold"/>
                        <p:tgtEl>
                          <p:spTgt spid="104464"/>
                        </p:tgtEl>
                        <p:attrNameLst>
                          <p:attrName>ppt_x</p:attrName>
                        </p:attrNameLst>
                      </p:cBhvr>
                      <p:tavLst>
                        <p:tav tm="0">
                          <p:val>
                            <p:strVal val="#ppt_x"/>
                          </p:val>
                        </p:tav>
                        <p:tav tm="100000">
                          <p:val>
                            <p:strVal val="#ppt_x"/>
                          </p:val>
                        </p:tav>
                      </p:tavLst>
                    </p:anim>
                    <p:anim calcmode="lin" valueType="num">
                      <p:cBhvr additive="base">
                        <p:cTn dur="500" fill="hold"/>
                        <p:tgtEl>
                          <p:spTgt spid="104464"/>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104464"/>
                        </p:tgtEl>
                        <p:attrNameLst>
                          <p:attrName>style.visibility</p:attrName>
                        </p:attrNameLst>
                      </p:cBhvr>
                      <p:to>
                        <p:strVal val="visible"/>
                      </p:to>
                    </p:set>
                    <p:anim calcmode="lin" valueType="num">
                      <p:cBhvr additive="base">
                        <p:cTn dur="500" fill="hold"/>
                        <p:tgtEl>
                          <p:spTgt spid="104464"/>
                        </p:tgtEl>
                        <p:attrNameLst>
                          <p:attrName>ppt_x</p:attrName>
                        </p:attrNameLst>
                      </p:cBhvr>
                      <p:tavLst>
                        <p:tav tm="0">
                          <p:val>
                            <p:strVal val="#ppt_x"/>
                          </p:val>
                        </p:tav>
                        <p:tav tm="100000">
                          <p:val>
                            <p:strVal val="#ppt_x"/>
                          </p:val>
                        </p:tav>
                      </p:tavLst>
                    </p:anim>
                    <p:anim calcmode="lin" valueType="num">
                      <p:cBhvr additive="base">
                        <p:cTn dur="500" fill="hold"/>
                        <p:tgtEl>
                          <p:spTgt spid="104464"/>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104464"/>
                        </p:tgtEl>
                        <p:attrNameLst>
                          <p:attrName>style.visibility</p:attrName>
                        </p:attrNameLst>
                      </p:cBhvr>
                      <p:to>
                        <p:strVal val="visible"/>
                      </p:to>
                    </p:set>
                    <p:anim calcmode="lin" valueType="num">
                      <p:cBhvr additive="base">
                        <p:cTn dur="500" fill="hold"/>
                        <p:tgtEl>
                          <p:spTgt spid="104464"/>
                        </p:tgtEl>
                        <p:attrNameLst>
                          <p:attrName>ppt_x</p:attrName>
                        </p:attrNameLst>
                      </p:cBhvr>
                      <p:tavLst>
                        <p:tav tm="0">
                          <p:val>
                            <p:strVal val="#ppt_x"/>
                          </p:val>
                        </p:tav>
                        <p:tav tm="100000">
                          <p:val>
                            <p:strVal val="#ppt_x"/>
                          </p:val>
                        </p:tav>
                      </p:tavLst>
                    </p:anim>
                    <p:anim calcmode="lin" valueType="num">
                      <p:cBhvr additive="base">
                        <p:cTn dur="500" fill="hold"/>
                        <p:tgtEl>
                          <p:spTgt spid="104464"/>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104464"/>
                        </p:tgtEl>
                        <p:attrNameLst>
                          <p:attrName>style.visibility</p:attrName>
                        </p:attrNameLst>
                      </p:cBhvr>
                      <p:to>
                        <p:strVal val="visible"/>
                      </p:to>
                    </p:set>
                    <p:anim calcmode="lin" valueType="num">
                      <p:cBhvr additive="base">
                        <p:cTn dur="500" fill="hold"/>
                        <p:tgtEl>
                          <p:spTgt spid="104464"/>
                        </p:tgtEl>
                        <p:attrNameLst>
                          <p:attrName>ppt_x</p:attrName>
                        </p:attrNameLst>
                      </p:cBhvr>
                      <p:tavLst>
                        <p:tav tm="0">
                          <p:val>
                            <p:strVal val="#ppt_x"/>
                          </p:val>
                        </p:tav>
                        <p:tav tm="100000">
                          <p:val>
                            <p:strVal val="#ppt_x"/>
                          </p:val>
                        </p:tav>
                      </p:tavLst>
                    </p:anim>
                    <p:anim calcmode="lin" valueType="num">
                      <p:cBhvr additive="base">
                        <p:cTn dur="500" fill="hold"/>
                        <p:tgtEl>
                          <p:spTgt spid="104464"/>
                        </p:tgtEl>
                        <p:attrNameLst>
                          <p:attrName>ppt_y</p:attrName>
                        </p:attrNameLst>
                      </p:cBhvr>
                      <p:tavLst>
                        <p:tav tm="0">
                          <p:val>
                            <p:strVal val="1+#ppt_h/2"/>
                          </p:val>
                        </p:tav>
                        <p:tav tm="100000">
                          <p:val>
                            <p:strVal val="#ppt_y"/>
                          </p:val>
                        </p:tav>
                      </p:tavLst>
                    </p:anim>
                  </p:childTnLst>
                </p:cTn>
              </p:par>
            </p:tnLst>
          </p:tmpl>
        </p:tmplLst>
      </p:bldP>
    </p:bldLst>
  </p:timing>
  <p:txStyles>
    <p:titleStyle>
      <a:lvl1pPr algn="l" rtl="0" eaLnBrk="0" fontAlgn="base" hangingPunct="0">
        <a:spcBef>
          <a:spcPct val="0"/>
        </a:spcBef>
        <a:spcAft>
          <a:spcPct val="0"/>
        </a:spcAft>
        <a:defRPr sz="36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2pPr>
      <a:lvl3pPr algn="l" rtl="0" eaLnBrk="0" fontAlgn="base" hangingPunct="0">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3pPr>
      <a:lvl4pPr algn="l" rtl="0" eaLnBrk="0" fontAlgn="base" hangingPunct="0">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4pPr>
      <a:lvl5pPr algn="l" rtl="0" eaLnBrk="0" fontAlgn="base" hangingPunct="0">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5pPr>
      <a:lvl6pPr marL="457200" algn="l" rtl="0" fontAlgn="base">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6pPr>
      <a:lvl7pPr marL="914400" algn="l" rtl="0" fontAlgn="base">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7pPr>
      <a:lvl8pPr marL="1371600" algn="l" rtl="0" fontAlgn="base">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8pPr>
      <a:lvl9pPr marL="1828800" algn="l" rtl="0" fontAlgn="base">
        <a:spcBef>
          <a:spcPct val="0"/>
        </a:spcBef>
        <a:spcAft>
          <a:spcPct val="0"/>
        </a:spcAft>
        <a:defRPr sz="36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26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200" i="1">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Tahoma" pitchFamily="34" charset="0"/>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Tahoma" pitchFamily="34" charset="0"/>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Tahoma" pitchFamily="34" charset="0"/>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0" y="0"/>
            <a:ext cx="8964613" cy="908050"/>
          </a:xfrm>
        </p:spPr>
        <p:txBody>
          <a:bodyPr/>
          <a:lstStyle/>
          <a:p>
            <a:pPr algn="ctr" eaLnBrk="1" hangingPunct="1">
              <a:defRPr/>
            </a:pPr>
            <a:r>
              <a:rPr lang="it-IT" sz="4400" dirty="0" smtClean="0">
                <a:latin typeface="Tahoma" pitchFamily="34" charset="0"/>
              </a:rPr>
              <a:t>DISTURBI PARAFILICI</a:t>
            </a:r>
          </a:p>
        </p:txBody>
      </p:sp>
      <p:sp>
        <p:nvSpPr>
          <p:cNvPr id="6" name="Segnaposto contenuto 5"/>
          <p:cNvSpPr>
            <a:spLocks noGrp="1"/>
          </p:cNvSpPr>
          <p:nvPr>
            <p:ph idx="1"/>
          </p:nvPr>
        </p:nvSpPr>
        <p:spPr>
          <a:xfrm>
            <a:off x="0" y="908050"/>
            <a:ext cx="9144000" cy="5187950"/>
          </a:xfrm>
        </p:spPr>
        <p:txBody>
          <a:bodyPr/>
          <a:lstStyle/>
          <a:p>
            <a:pPr marL="0" indent="0" eaLnBrk="1" hangingPunct="1">
              <a:buFont typeface="Wingdings" pitchFamily="2" charset="2"/>
              <a:buNone/>
              <a:defRPr/>
            </a:pPr>
            <a:r>
              <a:rPr lang="it-IT" sz="2400" dirty="0" smtClean="0">
                <a:latin typeface="Tahoma" pitchFamily="34" charset="0"/>
                <a:ea typeface="Tahoma" pitchFamily="34" charset="0"/>
                <a:cs typeface="Tahoma" pitchFamily="34" charset="0"/>
              </a:rPr>
              <a:t>I disturbi inclusi sono:</a:t>
            </a:r>
          </a:p>
          <a:p>
            <a:pPr marL="0" indent="0" eaLnBrk="1" hangingPunct="1">
              <a:buFontTx/>
              <a:buChar char="-"/>
              <a:defRPr/>
            </a:pPr>
            <a:r>
              <a:rPr lang="it-IT" sz="2400" dirty="0" smtClean="0">
                <a:latin typeface="Tahoma" pitchFamily="34" charset="0"/>
                <a:ea typeface="Tahoma" pitchFamily="34" charset="0"/>
                <a:cs typeface="Tahoma" pitchFamily="34" charset="0"/>
              </a:rPr>
              <a:t> voyeuristico (spiare altri nella loro intimità)</a:t>
            </a:r>
          </a:p>
          <a:p>
            <a:pPr marL="0" indent="0" eaLnBrk="1" hangingPunct="1">
              <a:buFontTx/>
              <a:buChar char="-"/>
              <a:defRPr/>
            </a:pPr>
            <a:r>
              <a:rPr lang="it-IT" sz="2400" dirty="0" smtClean="0">
                <a:latin typeface="Tahoma" pitchFamily="34" charset="0"/>
                <a:ea typeface="Tahoma" pitchFamily="34" charset="0"/>
                <a:cs typeface="Tahoma" pitchFamily="34" charset="0"/>
              </a:rPr>
              <a:t> esibizionistico (esibire i genitali)</a:t>
            </a:r>
          </a:p>
          <a:p>
            <a:pPr marL="0" indent="0" eaLnBrk="1" hangingPunct="1">
              <a:buFontTx/>
              <a:buChar char="-"/>
              <a:defRPr/>
            </a:pPr>
            <a:r>
              <a:rPr lang="it-IT" sz="2400" dirty="0" smtClean="0">
                <a:latin typeface="Tahoma" pitchFamily="34" charset="0"/>
                <a:ea typeface="Tahoma" pitchFamily="34" charset="0"/>
                <a:cs typeface="Tahoma" pitchFamily="34" charset="0"/>
              </a:rPr>
              <a:t> </a:t>
            </a:r>
            <a:r>
              <a:rPr lang="it-IT" sz="2400" dirty="0" err="1" smtClean="0">
                <a:latin typeface="Tahoma" pitchFamily="34" charset="0"/>
                <a:ea typeface="Tahoma" pitchFamily="34" charset="0"/>
                <a:cs typeface="Tahoma" pitchFamily="34" charset="0"/>
              </a:rPr>
              <a:t>frutteuristico</a:t>
            </a:r>
            <a:r>
              <a:rPr lang="it-IT" sz="2400" dirty="0" smtClean="0">
                <a:latin typeface="Tahoma" pitchFamily="34" charset="0"/>
                <a:ea typeface="Tahoma" pitchFamily="34" charset="0"/>
                <a:cs typeface="Tahoma" pitchFamily="34" charset="0"/>
              </a:rPr>
              <a:t> (toccare o strofinarsi contro un individuo non consenziente)</a:t>
            </a:r>
          </a:p>
          <a:p>
            <a:pPr marL="0" indent="0" eaLnBrk="1" hangingPunct="1">
              <a:buFontTx/>
              <a:buChar char="-"/>
              <a:defRPr/>
            </a:pPr>
            <a:r>
              <a:rPr lang="it-IT" sz="2400" dirty="0" smtClean="0">
                <a:latin typeface="Tahoma" pitchFamily="34" charset="0"/>
                <a:ea typeface="Tahoma" pitchFamily="34" charset="0"/>
                <a:cs typeface="Tahoma" pitchFamily="34" charset="0"/>
              </a:rPr>
              <a:t> da masochismo sessuale (farsi infliggere umiliazioni, </a:t>
            </a:r>
            <a:r>
              <a:rPr lang="it-IT" sz="2400" dirty="0" err="1" smtClean="0">
                <a:latin typeface="Tahoma" pitchFamily="34" charset="0"/>
                <a:ea typeface="Tahoma" pitchFamily="34" charset="0"/>
                <a:cs typeface="Tahoma" pitchFamily="34" charset="0"/>
              </a:rPr>
              <a:t>bondage</a:t>
            </a:r>
            <a:r>
              <a:rPr lang="it-IT" sz="2400" dirty="0" smtClean="0">
                <a:latin typeface="Tahoma" pitchFamily="34" charset="0"/>
                <a:ea typeface="Tahoma" pitchFamily="34" charset="0"/>
                <a:cs typeface="Tahoma" pitchFamily="34" charset="0"/>
              </a:rPr>
              <a:t> o sofferenze)</a:t>
            </a:r>
          </a:p>
          <a:p>
            <a:pPr marL="0" indent="0" eaLnBrk="1" hangingPunct="1">
              <a:buFontTx/>
              <a:buChar char="-"/>
              <a:defRPr/>
            </a:pPr>
            <a:r>
              <a:rPr lang="it-IT" sz="2400" dirty="0" smtClean="0">
                <a:latin typeface="Tahoma" pitchFamily="34" charset="0"/>
                <a:ea typeface="Tahoma" pitchFamily="34" charset="0"/>
                <a:cs typeface="Tahoma" pitchFamily="34" charset="0"/>
              </a:rPr>
              <a:t> da sadismo sessuale (infliggere umiliazioni, </a:t>
            </a:r>
            <a:r>
              <a:rPr lang="it-IT" sz="2400" dirty="0" err="1" smtClean="0">
                <a:latin typeface="Tahoma" pitchFamily="34" charset="0"/>
                <a:ea typeface="Tahoma" pitchFamily="34" charset="0"/>
                <a:cs typeface="Tahoma" pitchFamily="34" charset="0"/>
              </a:rPr>
              <a:t>bondage</a:t>
            </a:r>
            <a:r>
              <a:rPr lang="it-IT" sz="2400" dirty="0" smtClean="0">
                <a:latin typeface="Tahoma" pitchFamily="34" charset="0"/>
                <a:ea typeface="Tahoma" pitchFamily="34" charset="0"/>
                <a:cs typeface="Tahoma" pitchFamily="34" charset="0"/>
              </a:rPr>
              <a:t> o sofferenze)</a:t>
            </a:r>
          </a:p>
          <a:p>
            <a:pPr marL="0" indent="0" eaLnBrk="1" hangingPunct="1">
              <a:buFontTx/>
              <a:buChar char="-"/>
              <a:defRPr/>
            </a:pPr>
            <a:r>
              <a:rPr lang="it-IT" sz="2400" dirty="0" smtClean="0">
                <a:latin typeface="Tahoma" pitchFamily="34" charset="0"/>
                <a:ea typeface="Tahoma" pitchFamily="34" charset="0"/>
                <a:cs typeface="Tahoma" pitchFamily="34" charset="0"/>
              </a:rPr>
              <a:t> </a:t>
            </a:r>
            <a:r>
              <a:rPr lang="it-IT" sz="2400" dirty="0" err="1" smtClean="0">
                <a:latin typeface="Tahoma" pitchFamily="34" charset="0"/>
                <a:ea typeface="Tahoma" pitchFamily="34" charset="0"/>
                <a:cs typeface="Tahoma" pitchFamily="34" charset="0"/>
              </a:rPr>
              <a:t>pedofilico</a:t>
            </a:r>
            <a:r>
              <a:rPr lang="it-IT" sz="2400" dirty="0" smtClean="0">
                <a:latin typeface="Tahoma" pitchFamily="34" charset="0"/>
                <a:ea typeface="Tahoma" pitchFamily="34" charset="0"/>
                <a:cs typeface="Tahoma" pitchFamily="34" charset="0"/>
              </a:rPr>
              <a:t> (interesse sessuale x i bambini)</a:t>
            </a:r>
          </a:p>
          <a:p>
            <a:pPr marL="0" indent="0" eaLnBrk="1" hangingPunct="1">
              <a:buFontTx/>
              <a:buChar char="-"/>
              <a:defRPr/>
            </a:pPr>
            <a:r>
              <a:rPr lang="it-IT" sz="2400" dirty="0" smtClean="0">
                <a:latin typeface="Tahoma" pitchFamily="34" charset="0"/>
                <a:ea typeface="Tahoma" pitchFamily="34" charset="0"/>
                <a:cs typeface="Tahoma" pitchFamily="34" charset="0"/>
              </a:rPr>
              <a:t> feticistico (usare oggetti inanimati o focalizzarsi in modo altamente selettivo su parti del corpo non genitali)</a:t>
            </a:r>
          </a:p>
          <a:p>
            <a:pPr marL="0" indent="0" eaLnBrk="1" hangingPunct="1">
              <a:buFontTx/>
              <a:buChar char="-"/>
              <a:defRPr/>
            </a:pPr>
            <a:r>
              <a:rPr lang="it-IT" sz="2400" dirty="0" smtClean="0">
                <a:latin typeface="Tahoma" pitchFamily="34" charset="0"/>
                <a:ea typeface="Tahoma" pitchFamily="34" charset="0"/>
                <a:cs typeface="Tahoma" pitchFamily="34" charset="0"/>
              </a:rPr>
              <a:t> da travestitismo (eccitarsi sessualmente attraverso il </a:t>
            </a:r>
            <a:r>
              <a:rPr lang="it-IT" sz="2400" dirty="0" err="1" smtClean="0">
                <a:latin typeface="Tahoma" pitchFamily="34" charset="0"/>
                <a:ea typeface="Tahoma" pitchFamily="34" charset="0"/>
                <a:cs typeface="Tahoma" pitchFamily="34" charset="0"/>
              </a:rPr>
              <a:t>cross-dressing</a:t>
            </a:r>
            <a:r>
              <a:rPr lang="it-IT" sz="2400" dirty="0" smtClean="0">
                <a:latin typeface="Tahoma" pitchFamily="34" charset="0"/>
                <a:ea typeface="Tahoma" pitchFamily="34" charset="0"/>
                <a:cs typeface="Tahoma" pitchFamily="34" charset="0"/>
              </a:rPr>
              <a: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7088" y="1340768"/>
            <a:ext cx="7783512" cy="5517232"/>
          </a:xfrm>
        </p:spPr>
        <p:txBody>
          <a:bodyPr/>
          <a:lstStyle/>
          <a:p>
            <a:pPr marL="514350" indent="-514350" eaLnBrk="1" hangingPunct="1">
              <a:buFont typeface="Wingdings" pitchFamily="2" charset="2"/>
              <a:buNone/>
              <a:defRPr/>
            </a:pPr>
            <a:r>
              <a:rPr lang="it-IT" sz="2400" i="1" dirty="0" smtClean="0">
                <a:latin typeface="Tahoma" pitchFamily="34" charset="0"/>
                <a:ea typeface="Tahoma" pitchFamily="34" charset="0"/>
                <a:cs typeface="Tahoma" pitchFamily="34" charset="0"/>
              </a:rPr>
              <a:t>Specificare se</a:t>
            </a:r>
            <a:r>
              <a:rPr lang="it-IT" sz="2400" dirty="0" smtClean="0">
                <a:latin typeface="Tahoma" pitchFamily="34" charset="0"/>
                <a:ea typeface="Tahoma" pitchFamily="34" charset="0"/>
                <a:cs typeface="Tahoma" pitchFamily="34" charset="0"/>
              </a:rPr>
              <a:t>:</a:t>
            </a:r>
          </a:p>
          <a:p>
            <a:pPr marL="0" indent="0" eaLnBrk="1" hangingPunct="1">
              <a:buFont typeface="Wingdings" pitchFamily="2" charset="2"/>
              <a:buNone/>
              <a:defRPr/>
            </a:pPr>
            <a:r>
              <a:rPr lang="it-IT" sz="2400" u="sng" dirty="0" smtClean="0">
                <a:latin typeface="Tahoma" pitchFamily="34" charset="0"/>
                <a:ea typeface="Tahoma" pitchFamily="34" charset="0"/>
                <a:cs typeface="Tahoma" pitchFamily="34" charset="0"/>
              </a:rPr>
              <a:t>In ambiente controllato</a:t>
            </a:r>
            <a:r>
              <a:rPr lang="it-IT" sz="2400" dirty="0" smtClean="0">
                <a:latin typeface="Tahoma" pitchFamily="34" charset="0"/>
                <a:ea typeface="Tahoma" pitchFamily="34" charset="0"/>
                <a:cs typeface="Tahoma" pitchFamily="34" charset="0"/>
              </a:rPr>
              <a:t>: Questo </a:t>
            </a:r>
            <a:r>
              <a:rPr lang="it-IT" sz="2400" dirty="0" err="1" smtClean="0">
                <a:latin typeface="Tahoma" pitchFamily="34" charset="0"/>
                <a:ea typeface="Tahoma" pitchFamily="34" charset="0"/>
                <a:cs typeface="Tahoma" pitchFamily="34" charset="0"/>
              </a:rPr>
              <a:t>specificatore</a:t>
            </a:r>
            <a:r>
              <a:rPr lang="it-IT" sz="2400" dirty="0" smtClean="0">
                <a:latin typeface="Tahoma" pitchFamily="34" charset="0"/>
                <a:ea typeface="Tahoma" pitchFamily="34" charset="0"/>
                <a:cs typeface="Tahoma" pitchFamily="34" charset="0"/>
              </a:rPr>
              <a:t> è applicabile principalmente a individui che vivono in ambienti istituzionali o altri ambienti dove le possibilità di compiere atti voyeuristici sono limitate.</a:t>
            </a:r>
          </a:p>
          <a:p>
            <a:pPr marL="0" indent="0" eaLnBrk="1" hangingPunct="1">
              <a:buFont typeface="Wingdings" pitchFamily="2" charset="2"/>
              <a:buNone/>
              <a:defRPr/>
            </a:pPr>
            <a:r>
              <a:rPr lang="it-IT" sz="2400" u="sng" dirty="0" smtClean="0">
                <a:latin typeface="Tahoma" pitchFamily="34" charset="0"/>
                <a:ea typeface="Tahoma" pitchFamily="34" charset="0"/>
                <a:cs typeface="Tahoma" pitchFamily="34" charset="0"/>
              </a:rPr>
              <a:t>In remissione completa</a:t>
            </a:r>
            <a:r>
              <a:rPr lang="it-IT" sz="2400" dirty="0" smtClean="0">
                <a:latin typeface="Tahoma" pitchFamily="34" charset="0"/>
                <a:ea typeface="Tahoma" pitchFamily="34" charset="0"/>
                <a:cs typeface="Tahoma" pitchFamily="34" charset="0"/>
              </a:rPr>
              <a:t>: L’individuo non ha messo in atto tali desideri con una persona non consenziente e </a:t>
            </a:r>
            <a:r>
              <a:rPr lang="it-IT" sz="2400" dirty="0" smtClean="0">
                <a:latin typeface="Tahoma" pitchFamily="34" charset="0"/>
                <a:ea typeface="Tahoma" pitchFamily="34" charset="0"/>
                <a:cs typeface="Tahoma" pitchFamily="34" charset="0"/>
              </a:rPr>
              <a:t>non si </a:t>
            </a:r>
            <a:r>
              <a:rPr lang="it-IT" sz="2400" dirty="0" smtClean="0">
                <a:latin typeface="Tahoma" pitchFamily="34" charset="0"/>
                <a:ea typeface="Tahoma" pitchFamily="34" charset="0"/>
                <a:cs typeface="Tahoma" pitchFamily="34" charset="0"/>
              </a:rPr>
              <a:t>è verificato alcun disagio o compromissione del funzionamento in ambito sociale, lavorativo o in altre aree importanti, per almeno 5 anni e all’interno di un ambiente non controllato</a:t>
            </a:r>
            <a:r>
              <a:rPr lang="it-IT" dirty="0" smtClean="0"/>
              <a:t>.</a:t>
            </a:r>
            <a:endParaRPr lang="it-IT" sz="240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107950" y="260350"/>
            <a:ext cx="8745538" cy="936625"/>
          </a:xfrm>
        </p:spPr>
        <p:txBody>
          <a:bodyPr/>
          <a:lstStyle/>
          <a:p>
            <a:pPr algn="ctr" eaLnBrk="1" hangingPunct="1">
              <a:defRPr/>
            </a:pPr>
            <a:r>
              <a:rPr lang="it-IT" sz="4400" dirty="0" smtClean="0">
                <a:latin typeface="Tahoma" pitchFamily="34" charset="0"/>
              </a:rPr>
              <a:t>DISTURBO ESIBIZIONISTICO</a:t>
            </a:r>
          </a:p>
        </p:txBody>
      </p:sp>
      <p:sp>
        <p:nvSpPr>
          <p:cNvPr id="6" name="Segnaposto contenuto 5"/>
          <p:cNvSpPr>
            <a:spLocks noGrp="1"/>
          </p:cNvSpPr>
          <p:nvPr>
            <p:ph idx="1"/>
          </p:nvPr>
        </p:nvSpPr>
        <p:spPr>
          <a:xfrm>
            <a:off x="251520" y="1124744"/>
            <a:ext cx="8892480" cy="5183981"/>
          </a:xfrm>
        </p:spPr>
        <p:txBody>
          <a:bodyPr/>
          <a:lstStyle/>
          <a:p>
            <a:pPr marL="514350" indent="-514350" eaLnBrk="1" hangingPunct="1">
              <a:buFont typeface="Wingdings" pitchFamily="2" charset="2"/>
              <a:buAutoNum type="alphaUcPeriod"/>
              <a:defRPr/>
            </a:pPr>
            <a:r>
              <a:rPr lang="it-IT" sz="2400" dirty="0" smtClean="0">
                <a:latin typeface="Tahoma" pitchFamily="34" charset="0"/>
                <a:ea typeface="Tahoma" pitchFamily="34" charset="0"/>
                <a:cs typeface="Tahoma" pitchFamily="34" charset="0"/>
              </a:rPr>
              <a:t>Eccitazione sessuale ricorrente e intensa, manifestata attraverso fantasie, desideri o comportamenti, per un periodo di almeno 6 mesi, derivante dall’esibizione dei propri genitali a una persona a sua insaputa. </a:t>
            </a:r>
          </a:p>
          <a:p>
            <a:pPr marL="514350" indent="-514350" eaLnBrk="1" hangingPunct="1">
              <a:buFont typeface="Wingdings" pitchFamily="2" charset="2"/>
              <a:buAutoNum type="alphaUcPeriod"/>
              <a:defRPr/>
            </a:pPr>
            <a:r>
              <a:rPr lang="it-IT" sz="2400" dirty="0" smtClean="0">
                <a:latin typeface="Tahoma" pitchFamily="34" charset="0"/>
                <a:ea typeface="Tahoma" pitchFamily="34" charset="0"/>
                <a:cs typeface="Tahoma" pitchFamily="34" charset="0"/>
              </a:rPr>
              <a:t>L’individuo ha messo in atto questi desideri sessuali a discapito di un’altra persona non consenziente oppure i desideri o le fantasie sessuali causano disagio clinicamente significativo o compromissione del funzionamento in ambito sociale, lavorativo o in altre aree importanti. </a:t>
            </a:r>
            <a:endParaRPr lang="it-IT" sz="2400" dirty="0" smtClean="0">
              <a:latin typeface="Tahoma" pitchFamily="34" charset="0"/>
              <a:ea typeface="Tahoma" pitchFamily="34" charset="0"/>
              <a:cs typeface="Tahoma" pitchFamily="34" charset="0"/>
            </a:endParaRPr>
          </a:p>
          <a:p>
            <a:pPr marL="0" indent="0" eaLnBrk="1" hangingPunct="1">
              <a:buNone/>
              <a:defRPr/>
            </a:pPr>
            <a:r>
              <a:rPr lang="it-IT" sz="2000" dirty="0" smtClean="0">
                <a:latin typeface="Tahoma" pitchFamily="34" charset="0"/>
                <a:ea typeface="Tahoma" pitchFamily="34" charset="0"/>
                <a:cs typeface="Tahoma" pitchFamily="34" charset="0"/>
              </a:rPr>
              <a:t>Specificare se sessualmente eccitato nell’esibire i genitali a:</a:t>
            </a:r>
          </a:p>
          <a:p>
            <a:pPr marL="0" indent="0" eaLnBrk="1" hangingPunct="1">
              <a:buNone/>
              <a:defRPr/>
            </a:pPr>
            <a:r>
              <a:rPr lang="it-IT" sz="2000" dirty="0" smtClean="0">
                <a:latin typeface="Tahoma" pitchFamily="34" charset="0"/>
                <a:ea typeface="Tahoma" pitchFamily="34" charset="0"/>
                <a:cs typeface="Tahoma" pitchFamily="34" charset="0"/>
              </a:rPr>
              <a:t>- bambini in età </a:t>
            </a:r>
            <a:r>
              <a:rPr lang="it-IT" sz="2000" dirty="0" err="1" smtClean="0">
                <a:latin typeface="Tahoma" pitchFamily="34" charset="0"/>
                <a:ea typeface="Tahoma" pitchFamily="34" charset="0"/>
                <a:cs typeface="Tahoma" pitchFamily="34" charset="0"/>
              </a:rPr>
              <a:t>prepuberale</a:t>
            </a:r>
            <a:endParaRPr lang="it-IT" sz="2000" dirty="0" smtClean="0">
              <a:latin typeface="Tahoma" pitchFamily="34" charset="0"/>
              <a:ea typeface="Tahoma" pitchFamily="34" charset="0"/>
              <a:cs typeface="Tahoma" pitchFamily="34" charset="0"/>
            </a:endParaRPr>
          </a:p>
          <a:p>
            <a:pPr marL="0" indent="0" eaLnBrk="1" hangingPunct="1">
              <a:buNone/>
              <a:defRPr/>
            </a:pPr>
            <a:r>
              <a:rPr lang="it-IT" sz="2000" dirty="0" smtClean="0">
                <a:latin typeface="Tahoma" pitchFamily="34" charset="0"/>
                <a:ea typeface="Tahoma" pitchFamily="34" charset="0"/>
                <a:cs typeface="Tahoma" pitchFamily="34" charset="0"/>
              </a:rPr>
              <a:t>- individui fisicamente maturi</a:t>
            </a:r>
          </a:p>
          <a:p>
            <a:pPr marL="0" indent="0" eaLnBrk="1" hangingPunct="1">
              <a:buNone/>
              <a:defRPr/>
            </a:pPr>
            <a:r>
              <a:rPr lang="it-IT" sz="2000" dirty="0" smtClean="0">
                <a:latin typeface="Tahoma" pitchFamily="34" charset="0"/>
                <a:ea typeface="Tahoma" pitchFamily="34" charset="0"/>
                <a:cs typeface="Tahoma" pitchFamily="34" charset="0"/>
              </a:rPr>
              <a:t>- </a:t>
            </a:r>
            <a:r>
              <a:rPr lang="it-IT" sz="2000" dirty="0" smtClean="0">
                <a:latin typeface="Tahoma" pitchFamily="34" charset="0"/>
                <a:ea typeface="Tahoma" pitchFamily="34" charset="0"/>
                <a:cs typeface="Tahoma" pitchFamily="34" charset="0"/>
              </a:rPr>
              <a:t>bambini in età </a:t>
            </a:r>
            <a:r>
              <a:rPr lang="it-IT" sz="2000" dirty="0" err="1" smtClean="0">
                <a:latin typeface="Tahoma" pitchFamily="34" charset="0"/>
                <a:ea typeface="Tahoma" pitchFamily="34" charset="0"/>
                <a:cs typeface="Tahoma" pitchFamily="34" charset="0"/>
              </a:rPr>
              <a:t>prepuberale</a:t>
            </a:r>
            <a:r>
              <a:rPr lang="it-IT" sz="2000" dirty="0" smtClean="0">
                <a:latin typeface="Tahoma" pitchFamily="34" charset="0"/>
                <a:ea typeface="Tahoma" pitchFamily="34" charset="0"/>
                <a:cs typeface="Tahoma" pitchFamily="34" charset="0"/>
              </a:rPr>
              <a:t> e </a:t>
            </a:r>
            <a:r>
              <a:rPr lang="it-IT" sz="2000" dirty="0" smtClean="0">
                <a:latin typeface="Tahoma" pitchFamily="34" charset="0"/>
                <a:ea typeface="Tahoma" pitchFamily="34" charset="0"/>
                <a:cs typeface="Tahoma" pitchFamily="34" charset="0"/>
              </a:rPr>
              <a:t>individui fisicamente maturi</a:t>
            </a:r>
          </a:p>
          <a:p>
            <a:pPr marL="0" indent="0" eaLnBrk="1" hangingPunct="1">
              <a:buNone/>
              <a:defRPr/>
            </a:pPr>
            <a:endParaRPr lang="it-IT" sz="2400" dirty="0" smtClean="0">
              <a:latin typeface="Tahoma" pitchFamily="34" charset="0"/>
              <a:ea typeface="Tahoma" pitchFamily="34" charset="0"/>
              <a:cs typeface="Tahoma" pitchFamily="34" charset="0"/>
            </a:endParaRPr>
          </a:p>
          <a:p>
            <a:pPr marL="514350" indent="-514350" eaLnBrk="1" hangingPunct="1">
              <a:buNone/>
              <a:defRPr/>
            </a:pPr>
            <a:endParaRPr lang="it-IT" sz="2400" dirty="0" smtClean="0">
              <a:latin typeface="Tahoma" pitchFamily="34" charset="0"/>
              <a:ea typeface="Tahoma" pitchFamily="34" charset="0"/>
              <a:cs typeface="Tahoma" pitchFamily="34" charset="0"/>
            </a:endParaRPr>
          </a:p>
          <a:p>
            <a:pPr marL="514350" indent="-514350" eaLnBrk="1" hangingPunct="1">
              <a:buNone/>
              <a:defRPr/>
            </a:pPr>
            <a:endParaRPr lang="it-IT"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0"/>
            <a:ext cx="9144000" cy="6308725"/>
          </a:xfrm>
        </p:spPr>
        <p:txBody>
          <a:bodyPr/>
          <a:lstStyle/>
          <a:p>
            <a:pPr marL="514350" indent="-514350" eaLnBrk="1" hangingPunct="1">
              <a:buFont typeface="Wingdings" pitchFamily="2" charset="2"/>
              <a:buNone/>
              <a:defRPr/>
            </a:pPr>
            <a:r>
              <a:rPr lang="it-IT" sz="2200" i="1" dirty="0" smtClean="0">
                <a:latin typeface="Tahoma" pitchFamily="34" charset="0"/>
                <a:ea typeface="Tahoma" pitchFamily="34" charset="0"/>
                <a:cs typeface="Tahoma" pitchFamily="34" charset="0"/>
              </a:rPr>
              <a:t>Specificare  quale:</a:t>
            </a:r>
          </a:p>
          <a:p>
            <a:pPr marL="514350" indent="-514350" eaLnBrk="1" hangingPunct="1">
              <a:buFont typeface="Wingdings" pitchFamily="2" charset="2"/>
              <a:buNone/>
              <a:defRPr/>
            </a:pPr>
            <a:r>
              <a:rPr lang="it-IT" sz="2200" dirty="0" smtClean="0">
                <a:latin typeface="Tahoma" pitchFamily="34" charset="0"/>
                <a:ea typeface="Tahoma" pitchFamily="34" charset="0"/>
                <a:cs typeface="Tahoma" pitchFamily="34" charset="0"/>
              </a:rPr>
              <a:t>	Sessualmente eccitato nell’esibire i genitali a bambini in età </a:t>
            </a:r>
            <a:r>
              <a:rPr lang="it-IT" sz="2200" dirty="0" err="1" smtClean="0">
                <a:latin typeface="Tahoma" pitchFamily="34" charset="0"/>
                <a:ea typeface="Tahoma" pitchFamily="34" charset="0"/>
                <a:cs typeface="Tahoma" pitchFamily="34" charset="0"/>
              </a:rPr>
              <a:t>prepuberale</a:t>
            </a:r>
            <a:r>
              <a:rPr lang="it-IT" sz="2200" dirty="0" smtClean="0">
                <a:latin typeface="Tahoma" pitchFamily="34" charset="0"/>
                <a:ea typeface="Tahoma" pitchFamily="34" charset="0"/>
                <a:cs typeface="Tahoma" pitchFamily="34" charset="0"/>
              </a:rPr>
              <a:t>.</a:t>
            </a:r>
          </a:p>
          <a:p>
            <a:pPr marL="514350" indent="-514350" eaLnBrk="1" hangingPunct="1">
              <a:buFont typeface="Wingdings" pitchFamily="2" charset="2"/>
              <a:buNone/>
              <a:defRPr/>
            </a:pPr>
            <a:r>
              <a:rPr lang="it-IT" sz="2200" dirty="0" smtClean="0">
                <a:latin typeface="Tahoma" pitchFamily="34" charset="0"/>
                <a:ea typeface="Tahoma" pitchFamily="34" charset="0"/>
                <a:cs typeface="Tahoma" pitchFamily="34" charset="0"/>
              </a:rPr>
              <a:t>Sessualmente eccitato nell’esibire i genitali a individui fisicamente maturi.</a:t>
            </a:r>
          </a:p>
          <a:p>
            <a:pPr marL="514350" indent="-514350" eaLnBrk="1" hangingPunct="1">
              <a:buFont typeface="Wingdings" pitchFamily="2" charset="2"/>
              <a:buNone/>
              <a:defRPr/>
            </a:pPr>
            <a:r>
              <a:rPr lang="it-IT" sz="2200" dirty="0" smtClean="0">
                <a:latin typeface="Tahoma" pitchFamily="34" charset="0"/>
                <a:ea typeface="Tahoma" pitchFamily="34" charset="0"/>
                <a:cs typeface="Tahoma" pitchFamily="34" charset="0"/>
              </a:rPr>
              <a:t>Sessualmente eccitato nell’esibire i genitali a  bambini in età </a:t>
            </a:r>
            <a:r>
              <a:rPr lang="it-IT" sz="2200" dirty="0" err="1" smtClean="0">
                <a:latin typeface="Tahoma" pitchFamily="34" charset="0"/>
                <a:ea typeface="Tahoma" pitchFamily="34" charset="0"/>
                <a:cs typeface="Tahoma" pitchFamily="34" charset="0"/>
              </a:rPr>
              <a:t>prepuberale</a:t>
            </a:r>
            <a:r>
              <a:rPr lang="it-IT" sz="2200" dirty="0" smtClean="0">
                <a:latin typeface="Tahoma" pitchFamily="34" charset="0"/>
                <a:ea typeface="Tahoma" pitchFamily="34" charset="0"/>
                <a:cs typeface="Tahoma" pitchFamily="34" charset="0"/>
              </a:rPr>
              <a:t> e a individui fisicamente maturi. </a:t>
            </a:r>
          </a:p>
          <a:p>
            <a:pPr marL="514350" indent="-514350" eaLnBrk="1" hangingPunct="1">
              <a:buFont typeface="Wingdings" pitchFamily="2" charset="2"/>
              <a:buNone/>
              <a:defRPr/>
            </a:pPr>
            <a:endParaRPr lang="it-IT" sz="2200" dirty="0" smtClean="0">
              <a:latin typeface="Tahoma" pitchFamily="34" charset="0"/>
              <a:ea typeface="Tahoma" pitchFamily="34" charset="0"/>
              <a:cs typeface="Tahoma" pitchFamily="34" charset="0"/>
            </a:endParaRPr>
          </a:p>
          <a:p>
            <a:pPr marL="514350" indent="-514350" eaLnBrk="1" hangingPunct="1">
              <a:buFont typeface="Wingdings" pitchFamily="2" charset="2"/>
              <a:buNone/>
              <a:defRPr/>
            </a:pPr>
            <a:r>
              <a:rPr lang="it-IT" sz="2200" i="1" dirty="0" smtClean="0">
                <a:latin typeface="Tahoma" pitchFamily="34" charset="0"/>
                <a:ea typeface="Tahoma" pitchFamily="34" charset="0"/>
                <a:cs typeface="Tahoma" pitchFamily="34" charset="0"/>
              </a:rPr>
              <a:t>Specificare se</a:t>
            </a:r>
            <a:r>
              <a:rPr lang="it-IT" sz="2200" dirty="0" smtClean="0">
                <a:latin typeface="Tahoma" pitchFamily="34" charset="0"/>
                <a:ea typeface="Tahoma" pitchFamily="34" charset="0"/>
                <a:cs typeface="Tahoma" pitchFamily="34" charset="0"/>
              </a:rPr>
              <a:t>:</a:t>
            </a:r>
          </a:p>
          <a:p>
            <a:pPr marL="514350" indent="-514350" eaLnBrk="1" hangingPunct="1">
              <a:buFont typeface="Wingdings" pitchFamily="2" charset="2"/>
              <a:buNone/>
              <a:defRPr/>
            </a:pPr>
            <a:r>
              <a:rPr lang="it-IT" sz="2200" u="sng" dirty="0" smtClean="0">
                <a:latin typeface="Tahoma" pitchFamily="34" charset="0"/>
                <a:ea typeface="Tahoma" pitchFamily="34" charset="0"/>
                <a:cs typeface="Tahoma" pitchFamily="34" charset="0"/>
              </a:rPr>
              <a:t>In ambiente controllato</a:t>
            </a:r>
            <a:r>
              <a:rPr lang="it-IT" sz="2200" dirty="0" smtClean="0">
                <a:latin typeface="Tahoma" pitchFamily="34" charset="0"/>
                <a:ea typeface="Tahoma" pitchFamily="34" charset="0"/>
                <a:cs typeface="Tahoma" pitchFamily="34" charset="0"/>
              </a:rPr>
              <a:t>: Questo </a:t>
            </a:r>
            <a:r>
              <a:rPr lang="it-IT" sz="2200" dirty="0" err="1" smtClean="0">
                <a:latin typeface="Tahoma" pitchFamily="34" charset="0"/>
                <a:ea typeface="Tahoma" pitchFamily="34" charset="0"/>
                <a:cs typeface="Tahoma" pitchFamily="34" charset="0"/>
              </a:rPr>
              <a:t>specificatore</a:t>
            </a:r>
            <a:r>
              <a:rPr lang="it-IT" sz="2200" dirty="0" smtClean="0">
                <a:latin typeface="Tahoma" pitchFamily="34" charset="0"/>
                <a:ea typeface="Tahoma" pitchFamily="34" charset="0"/>
                <a:cs typeface="Tahoma" pitchFamily="34" charset="0"/>
              </a:rPr>
              <a:t> è applicabile principalmente a individui che vivono in ambienti istituzionali o altri ambienti dove le possibilità di compiere atti voyeuristici sono limitate.</a:t>
            </a:r>
          </a:p>
          <a:p>
            <a:pPr marL="514350" indent="-514350" eaLnBrk="1" hangingPunct="1">
              <a:buFont typeface="Wingdings" pitchFamily="2" charset="2"/>
              <a:buNone/>
              <a:defRPr/>
            </a:pPr>
            <a:r>
              <a:rPr lang="it-IT" sz="2200" u="sng" dirty="0" smtClean="0">
                <a:latin typeface="Tahoma" pitchFamily="34" charset="0"/>
                <a:ea typeface="Tahoma" pitchFamily="34" charset="0"/>
                <a:cs typeface="Tahoma" pitchFamily="34" charset="0"/>
              </a:rPr>
              <a:t>In remissione completa</a:t>
            </a:r>
            <a:r>
              <a:rPr lang="it-IT" sz="2200" dirty="0" smtClean="0">
                <a:latin typeface="Tahoma" pitchFamily="34" charset="0"/>
                <a:ea typeface="Tahoma" pitchFamily="34" charset="0"/>
                <a:cs typeface="Tahoma" pitchFamily="34" charset="0"/>
              </a:rPr>
              <a:t>: L’individuo non ha messo in atto tali desideri con una persona non consenziente e si è verificato alcun disagio o compromissione del funzionamento in ambito sociale, lavorativo o in altre aree importanti, per almeno 5 anni e all’interno di un ambiente non controllato</a:t>
            </a:r>
            <a:r>
              <a:rPr lang="it-IT" sz="2200" dirty="0" smtClean="0"/>
              <a:t>.</a:t>
            </a:r>
            <a:endParaRPr lang="it-IT" sz="2200" dirty="0" smtClean="0">
              <a:latin typeface="Tahoma" pitchFamily="34" charset="0"/>
              <a:ea typeface="Tahoma" pitchFamily="34" charset="0"/>
              <a:cs typeface="Tahoma" pitchFamily="34" charset="0"/>
            </a:endParaRPr>
          </a:p>
          <a:p>
            <a:pPr eaLnBrk="1" hangingPunct="1">
              <a:defRPr/>
            </a:pPr>
            <a:endParaRPr lang="it-IT" sz="22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0" y="260350"/>
            <a:ext cx="8853488" cy="936625"/>
          </a:xfrm>
        </p:spPr>
        <p:txBody>
          <a:bodyPr/>
          <a:lstStyle/>
          <a:p>
            <a:pPr algn="ctr" eaLnBrk="1" hangingPunct="1">
              <a:defRPr/>
            </a:pPr>
            <a:r>
              <a:rPr lang="it-IT" sz="4400" dirty="0" smtClean="0">
                <a:latin typeface="Tahoma" pitchFamily="34" charset="0"/>
              </a:rPr>
              <a:t>DISTURBO FROUTTEURISTICO</a:t>
            </a:r>
          </a:p>
        </p:txBody>
      </p:sp>
      <p:sp>
        <p:nvSpPr>
          <p:cNvPr id="6" name="Segnaposto contenuto 5"/>
          <p:cNvSpPr>
            <a:spLocks noGrp="1"/>
          </p:cNvSpPr>
          <p:nvPr>
            <p:ph idx="1"/>
          </p:nvPr>
        </p:nvSpPr>
        <p:spPr>
          <a:xfrm>
            <a:off x="0" y="1412875"/>
            <a:ext cx="9144000" cy="4895850"/>
          </a:xfrm>
        </p:spPr>
        <p:txBody>
          <a:bodyPr/>
          <a:lstStyle/>
          <a:p>
            <a:pPr marL="514350" indent="-514350" eaLnBrk="1" hangingPunct="1">
              <a:buFont typeface="Wingdings" pitchFamily="2" charset="2"/>
              <a:buAutoNum type="alphaUcPeriod"/>
              <a:defRPr/>
            </a:pPr>
            <a:r>
              <a:rPr lang="it-IT" dirty="0" smtClean="0">
                <a:latin typeface="Tahoma" pitchFamily="34" charset="0"/>
                <a:ea typeface="Tahoma" pitchFamily="34" charset="0"/>
                <a:cs typeface="Tahoma" pitchFamily="34" charset="0"/>
              </a:rPr>
              <a:t>Eccitazione sessuale ricorrente e intensa, manifestata attraverso fantasie, desideri o comportamenti, per un periodo di almeno 6 mesi, derivante dal toccare, o strusciarsi contro, una persona non consenziente. </a:t>
            </a:r>
          </a:p>
          <a:p>
            <a:pPr marL="514350" indent="-514350" eaLnBrk="1" hangingPunct="1">
              <a:buFont typeface="Wingdings" pitchFamily="2" charset="2"/>
              <a:buAutoNum type="alphaUcPeriod"/>
              <a:defRPr/>
            </a:pPr>
            <a:r>
              <a:rPr lang="it-IT" dirty="0" smtClean="0">
                <a:latin typeface="Tahoma" pitchFamily="34" charset="0"/>
                <a:ea typeface="Tahoma" pitchFamily="34" charset="0"/>
                <a:cs typeface="Tahoma" pitchFamily="34" charset="0"/>
              </a:rPr>
              <a:t>L’individuo ha messo in atto questi desideri sessuali a discapito di un’altra persona non consenziente oppure i desideri o le fantasie sessuali causano disagio clinicamente significativo o compromissione del funzionamento in ambito sociale, lavorativo o in altre aree importanti.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7088" y="549275"/>
            <a:ext cx="7783512" cy="6308725"/>
          </a:xfrm>
        </p:spPr>
        <p:txBody>
          <a:bodyPr/>
          <a:lstStyle/>
          <a:p>
            <a:pPr marL="514350" indent="-514350" eaLnBrk="1" hangingPunct="1">
              <a:buFont typeface="Wingdings" pitchFamily="2" charset="2"/>
              <a:buNone/>
              <a:defRPr/>
            </a:pPr>
            <a:r>
              <a:rPr lang="it-IT" sz="2400" i="1" dirty="0" smtClean="0">
                <a:latin typeface="Tahoma" pitchFamily="34" charset="0"/>
                <a:ea typeface="Tahoma" pitchFamily="34" charset="0"/>
                <a:cs typeface="Tahoma" pitchFamily="34" charset="0"/>
              </a:rPr>
              <a:t>Specificare se</a:t>
            </a:r>
            <a:r>
              <a:rPr lang="it-IT" sz="2400" dirty="0" smtClean="0">
                <a:latin typeface="Tahoma" pitchFamily="34" charset="0"/>
                <a:ea typeface="Tahoma" pitchFamily="34" charset="0"/>
                <a:cs typeface="Tahoma" pitchFamily="34" charset="0"/>
              </a:rPr>
              <a:t>:</a:t>
            </a:r>
          </a:p>
          <a:p>
            <a:pPr marL="514350" indent="-514350" eaLnBrk="1" hangingPunct="1">
              <a:buFont typeface="Wingdings" pitchFamily="2" charset="2"/>
              <a:buNone/>
              <a:defRPr/>
            </a:pPr>
            <a:r>
              <a:rPr lang="it-IT" sz="2400" u="sng" dirty="0" smtClean="0">
                <a:latin typeface="Tahoma" pitchFamily="34" charset="0"/>
                <a:ea typeface="Tahoma" pitchFamily="34" charset="0"/>
                <a:cs typeface="Tahoma" pitchFamily="34" charset="0"/>
              </a:rPr>
              <a:t>In ambiente controllato</a:t>
            </a:r>
            <a:r>
              <a:rPr lang="it-IT" sz="2400" dirty="0" smtClean="0">
                <a:latin typeface="Tahoma" pitchFamily="34" charset="0"/>
                <a:ea typeface="Tahoma" pitchFamily="34" charset="0"/>
                <a:cs typeface="Tahoma" pitchFamily="34" charset="0"/>
              </a:rPr>
              <a:t>: Questo </a:t>
            </a:r>
            <a:r>
              <a:rPr lang="it-IT" sz="2400" dirty="0" err="1" smtClean="0">
                <a:latin typeface="Tahoma" pitchFamily="34" charset="0"/>
                <a:ea typeface="Tahoma" pitchFamily="34" charset="0"/>
                <a:cs typeface="Tahoma" pitchFamily="34" charset="0"/>
              </a:rPr>
              <a:t>specificatore</a:t>
            </a:r>
            <a:r>
              <a:rPr lang="it-IT" sz="2400" dirty="0" smtClean="0">
                <a:latin typeface="Tahoma" pitchFamily="34" charset="0"/>
                <a:ea typeface="Tahoma" pitchFamily="34" charset="0"/>
                <a:cs typeface="Tahoma" pitchFamily="34" charset="0"/>
              </a:rPr>
              <a:t> è applicabile principalmente a individui che vivono in ambienti istituzionali o altri ambienti dove le possibilità di compiere atti voyeuristici sono limitate.</a:t>
            </a:r>
          </a:p>
          <a:p>
            <a:pPr marL="514350" indent="-514350" eaLnBrk="1" hangingPunct="1">
              <a:buFont typeface="Wingdings" pitchFamily="2" charset="2"/>
              <a:buNone/>
              <a:defRPr/>
            </a:pPr>
            <a:r>
              <a:rPr lang="it-IT" sz="2400" u="sng" dirty="0" smtClean="0">
                <a:latin typeface="Tahoma" pitchFamily="34" charset="0"/>
                <a:ea typeface="Tahoma" pitchFamily="34" charset="0"/>
                <a:cs typeface="Tahoma" pitchFamily="34" charset="0"/>
              </a:rPr>
              <a:t>In remissione completa</a:t>
            </a:r>
            <a:r>
              <a:rPr lang="it-IT" sz="2400" dirty="0" smtClean="0">
                <a:latin typeface="Tahoma" pitchFamily="34" charset="0"/>
                <a:ea typeface="Tahoma" pitchFamily="34" charset="0"/>
                <a:cs typeface="Tahoma" pitchFamily="34" charset="0"/>
              </a:rPr>
              <a:t>: L’individuo non ha messo in atto tali desideri con una persona non consenziente e si è verificato alcun disagio o compromissione del funzionamento in ambito sociale, lavorativo o in altre aree importanti, per almeno 5 anni e all’interno di un ambiente non controllato</a:t>
            </a:r>
            <a:r>
              <a:rPr lang="it-IT" dirty="0" smtClean="0"/>
              <a:t>.</a:t>
            </a:r>
            <a:endParaRPr lang="it-IT" sz="240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188640"/>
            <a:ext cx="9144000" cy="5907360"/>
          </a:xfrm>
        </p:spPr>
        <p:txBody>
          <a:bodyPr/>
          <a:lstStyle/>
          <a:p>
            <a:pPr algn="ctr">
              <a:buNone/>
            </a:pPr>
            <a:r>
              <a:rPr lang="it-IT" sz="3200" dirty="0" smtClean="0">
                <a:latin typeface="Tahoma" pitchFamily="34" charset="0"/>
                <a:ea typeface="Tahoma" pitchFamily="34" charset="0"/>
                <a:cs typeface="Tahoma" pitchFamily="34" charset="0"/>
              </a:rPr>
              <a:t>Disturbi </a:t>
            </a:r>
            <a:r>
              <a:rPr lang="it-IT" sz="3200" dirty="0" err="1" smtClean="0">
                <a:latin typeface="Tahoma" pitchFamily="34" charset="0"/>
                <a:ea typeface="Tahoma" pitchFamily="34" charset="0"/>
                <a:cs typeface="Tahoma" pitchFamily="34" charset="0"/>
              </a:rPr>
              <a:t>voyerististo</a:t>
            </a:r>
            <a:r>
              <a:rPr lang="it-IT" sz="3200" dirty="0" smtClean="0">
                <a:latin typeface="Tahoma" pitchFamily="34" charset="0"/>
                <a:ea typeface="Tahoma" pitchFamily="34" charset="0"/>
                <a:cs typeface="Tahoma" pitchFamily="34" charset="0"/>
              </a:rPr>
              <a:t>, esibizionistico e </a:t>
            </a:r>
            <a:r>
              <a:rPr lang="it-IT" sz="3200" dirty="0" err="1" smtClean="0">
                <a:latin typeface="Tahoma" pitchFamily="34" charset="0"/>
                <a:ea typeface="Tahoma" pitchFamily="34" charset="0"/>
                <a:cs typeface="Tahoma" pitchFamily="34" charset="0"/>
              </a:rPr>
              <a:t>frotteuristico</a:t>
            </a:r>
            <a:endParaRPr lang="it-IT" sz="3200" dirty="0" smtClean="0">
              <a:latin typeface="Tahoma" pitchFamily="34" charset="0"/>
              <a:ea typeface="Tahoma" pitchFamily="34" charset="0"/>
              <a:cs typeface="Tahoma" pitchFamily="34" charset="0"/>
            </a:endParaRPr>
          </a:p>
          <a:p>
            <a:pPr>
              <a:buNone/>
            </a:pPr>
            <a:endParaRPr lang="it-IT" dirty="0" smtClean="0">
              <a:latin typeface="Tahoma" pitchFamily="34" charset="0"/>
              <a:ea typeface="Tahoma" pitchFamily="34" charset="0"/>
              <a:cs typeface="Tahoma" pitchFamily="34" charset="0"/>
            </a:endParaRPr>
          </a:p>
          <a:p>
            <a:pPr>
              <a:buNone/>
            </a:pPr>
            <a:r>
              <a:rPr lang="it-IT" dirty="0" smtClean="0">
                <a:latin typeface="Tahoma" pitchFamily="34" charset="0"/>
                <a:ea typeface="Tahoma" pitchFamily="34" charset="0"/>
                <a:cs typeface="Tahoma" pitchFamily="34" charset="0"/>
              </a:rPr>
              <a:t>Spesso in </a:t>
            </a:r>
            <a:r>
              <a:rPr lang="it-IT" dirty="0" err="1" smtClean="0">
                <a:latin typeface="Tahoma" pitchFamily="34" charset="0"/>
                <a:ea typeface="Tahoma" pitchFamily="34" charset="0"/>
                <a:cs typeface="Tahoma" pitchFamily="34" charset="0"/>
              </a:rPr>
              <a:t>comorbilità</a:t>
            </a:r>
            <a:endParaRPr lang="it-IT" dirty="0" smtClean="0">
              <a:latin typeface="Tahoma" pitchFamily="34" charset="0"/>
              <a:ea typeface="Tahoma" pitchFamily="34" charset="0"/>
              <a:cs typeface="Tahoma" pitchFamily="34" charset="0"/>
            </a:endParaRPr>
          </a:p>
          <a:p>
            <a:pPr>
              <a:buNone/>
            </a:pPr>
            <a:r>
              <a:rPr lang="it-IT" dirty="0" smtClean="0">
                <a:latin typeface="Tahoma" pitchFamily="34" charset="0"/>
                <a:ea typeface="Tahoma" pitchFamily="34" charset="0"/>
                <a:cs typeface="Tahoma" pitchFamily="34" charset="0"/>
              </a:rPr>
              <a:t>Ricorrente: almeno 3 vittime diverse o una vittima numerose volte: condizione sufficiente ma non necessario (anche x sadomasochismo)</a:t>
            </a:r>
          </a:p>
          <a:p>
            <a:pPr>
              <a:buNone/>
            </a:pPr>
            <a:r>
              <a:rPr lang="it-IT" dirty="0" smtClean="0">
                <a:latin typeface="Tahoma" pitchFamily="34" charset="0"/>
                <a:ea typeface="Tahoma" pitchFamily="34" charset="0"/>
                <a:cs typeface="Tahoma" pitchFamily="34" charset="0"/>
              </a:rPr>
              <a:t>Prevalenza sconosciuta, &gt; nei </a:t>
            </a:r>
            <a:r>
              <a:rPr lang="it-IT" dirty="0" smtClean="0">
                <a:latin typeface="Tahoma" pitchFamily="34" charset="0"/>
                <a:cs typeface="Times New Roman" pitchFamily="18" charset="0"/>
                <a:sym typeface="Wingdings" pitchFamily="2" charset="2"/>
              </a:rPr>
              <a:t>♂</a:t>
            </a:r>
          </a:p>
          <a:p>
            <a:pPr>
              <a:buNone/>
            </a:pPr>
            <a:r>
              <a:rPr lang="it-IT" dirty="0" smtClean="0">
                <a:latin typeface="Tahoma" pitchFamily="34" charset="0"/>
                <a:ea typeface="Tahoma" pitchFamily="34" charset="0"/>
                <a:cs typeface="Times New Roman" pitchFamily="18" charset="0"/>
                <a:sym typeface="Wingdings" pitchFamily="2" charset="2"/>
              </a:rPr>
              <a:t>Decorsi: sembra diminuire con l’età</a:t>
            </a:r>
          </a:p>
          <a:p>
            <a:pPr>
              <a:buNone/>
            </a:pPr>
            <a:r>
              <a:rPr lang="it-IT" dirty="0" smtClean="0">
                <a:latin typeface="Tahoma" pitchFamily="34" charset="0"/>
                <a:ea typeface="Tahoma" pitchFamily="34" charset="0"/>
                <a:cs typeface="Times New Roman" pitchFamily="18" charset="0"/>
                <a:sym typeface="Wingdings" pitchFamily="2" charset="2"/>
              </a:rPr>
              <a:t>Fattori di rischio: disturbo antisociale di personalità, abuso di sostanze o alcol, interesse </a:t>
            </a:r>
            <a:r>
              <a:rPr lang="it-IT" dirty="0" err="1" smtClean="0">
                <a:latin typeface="Tahoma" pitchFamily="34" charset="0"/>
                <a:ea typeface="Tahoma" pitchFamily="34" charset="0"/>
                <a:cs typeface="Times New Roman" pitchFamily="18" charset="0"/>
                <a:sym typeface="Wingdings" pitchFamily="2" charset="2"/>
              </a:rPr>
              <a:t>pedofilico</a:t>
            </a:r>
            <a:endParaRPr lang="it-IT" dirty="0" smtClean="0">
              <a:latin typeface="Tahoma" pitchFamily="34" charset="0"/>
              <a:ea typeface="Tahoma" pitchFamily="34" charset="0"/>
              <a:cs typeface="Times New Roman" pitchFamily="18" charset="0"/>
              <a:sym typeface="Wingdings" pitchFamily="2" charset="2"/>
            </a:endParaRPr>
          </a:p>
          <a:p>
            <a:pPr>
              <a:buNone/>
            </a:pPr>
            <a:r>
              <a:rPr lang="it-IT" dirty="0" err="1" smtClean="0">
                <a:latin typeface="Tahoma" pitchFamily="34" charset="0"/>
                <a:ea typeface="Tahoma" pitchFamily="34" charset="0"/>
                <a:cs typeface="Times New Roman" pitchFamily="18" charset="0"/>
                <a:sym typeface="Wingdings" pitchFamily="2" charset="2"/>
              </a:rPr>
              <a:t>Comorbilità</a:t>
            </a:r>
            <a:r>
              <a:rPr lang="it-IT" dirty="0" smtClean="0">
                <a:latin typeface="Tahoma" pitchFamily="34" charset="0"/>
                <a:ea typeface="Tahoma" pitchFamily="34" charset="0"/>
                <a:cs typeface="Times New Roman" pitchFamily="18" charset="0"/>
                <a:sym typeface="Wingdings" pitchFamily="2" charset="2"/>
              </a:rPr>
              <a:t>. Studi basati su individui condannati. Disturbi depressivi, d’ansia, </a:t>
            </a:r>
            <a:r>
              <a:rPr lang="it-IT" dirty="0" err="1" smtClean="0">
                <a:latin typeface="Tahoma" pitchFamily="34" charset="0"/>
                <a:ea typeface="Tahoma" pitchFamily="34" charset="0"/>
                <a:cs typeface="Times New Roman" pitchFamily="18" charset="0"/>
                <a:sym typeface="Wingdings" pitchFamily="2" charset="2"/>
              </a:rPr>
              <a:t>ipersessualità</a:t>
            </a:r>
            <a:r>
              <a:rPr lang="it-IT" dirty="0" smtClean="0">
                <a:latin typeface="Tahoma" pitchFamily="34" charset="0"/>
                <a:ea typeface="Tahoma" pitchFamily="34" charset="0"/>
                <a:cs typeface="Times New Roman" pitchFamily="18" charset="0"/>
                <a:sym typeface="Wingdings" pitchFamily="2" charset="2"/>
              </a:rPr>
              <a:t>, altri d. </a:t>
            </a:r>
            <a:r>
              <a:rPr lang="it-IT" dirty="0" err="1" smtClean="0">
                <a:latin typeface="Tahoma" pitchFamily="34" charset="0"/>
                <a:ea typeface="Tahoma" pitchFamily="34" charset="0"/>
                <a:cs typeface="Times New Roman" pitchFamily="18" charset="0"/>
                <a:sym typeface="Wingdings" pitchFamily="2" charset="2"/>
              </a:rPr>
              <a:t>parafilici</a:t>
            </a:r>
            <a:r>
              <a:rPr lang="it-IT" dirty="0" smtClean="0">
                <a:latin typeface="Tahoma" pitchFamily="34" charset="0"/>
                <a:ea typeface="Tahoma" pitchFamily="34" charset="0"/>
                <a:cs typeface="Times New Roman" pitchFamily="18" charset="0"/>
                <a:sym typeface="Wingdings" pitchFamily="2" charset="2"/>
              </a:rPr>
              <a:t>, d. antisociale di personalità</a:t>
            </a:r>
          </a:p>
          <a:p>
            <a:pPr>
              <a:buNone/>
            </a:pPr>
            <a:endParaRPr lang="it-IT" dirty="0" smtClean="0">
              <a:latin typeface="Tahoma" pitchFamily="34" charset="0"/>
              <a:ea typeface="Tahoma" pitchFamily="34" charset="0"/>
              <a:cs typeface="Tahoma" pitchFamily="34" charset="0"/>
            </a:endParaRPr>
          </a:p>
          <a:p>
            <a:pPr>
              <a:buNone/>
            </a:pPr>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0" y="260350"/>
            <a:ext cx="8853488" cy="936625"/>
          </a:xfrm>
        </p:spPr>
        <p:txBody>
          <a:bodyPr/>
          <a:lstStyle/>
          <a:p>
            <a:pPr algn="ctr" eaLnBrk="1" hangingPunct="1">
              <a:defRPr/>
            </a:pPr>
            <a:r>
              <a:rPr lang="it-IT" sz="4400" dirty="0" smtClean="0">
                <a:latin typeface="Tahoma" pitchFamily="34" charset="0"/>
              </a:rPr>
              <a:t>DISTURBO DA MASOCHISMO SESSUALE</a:t>
            </a:r>
          </a:p>
        </p:txBody>
      </p:sp>
      <p:sp>
        <p:nvSpPr>
          <p:cNvPr id="6" name="Segnaposto contenuto 5"/>
          <p:cNvSpPr>
            <a:spLocks noGrp="1"/>
          </p:cNvSpPr>
          <p:nvPr>
            <p:ph idx="1"/>
          </p:nvPr>
        </p:nvSpPr>
        <p:spPr>
          <a:xfrm>
            <a:off x="539750" y="1557338"/>
            <a:ext cx="8604250" cy="4751387"/>
          </a:xfrm>
        </p:spPr>
        <p:txBody>
          <a:bodyPr/>
          <a:lstStyle/>
          <a:p>
            <a:pPr marL="514350" indent="-514350" eaLnBrk="1" hangingPunct="1">
              <a:buFont typeface="Wingdings" pitchFamily="2" charset="2"/>
              <a:buAutoNum type="alphaUcPeriod"/>
              <a:defRPr/>
            </a:pPr>
            <a:r>
              <a:rPr lang="it-IT" dirty="0" smtClean="0">
                <a:latin typeface="Tahoma" pitchFamily="34" charset="0"/>
                <a:ea typeface="Tahoma" pitchFamily="34" charset="0"/>
                <a:cs typeface="Tahoma" pitchFamily="34" charset="0"/>
              </a:rPr>
              <a:t>Eccitazione sessuale ricorrente e intensa, manifestata attraverso fantasie, desideri o comportamenti, per un periodo di almeno 6 mesi, derivante dall’atto di essere umiliato,  percosso, legato o fatto soffrire in altro modo. </a:t>
            </a:r>
          </a:p>
          <a:p>
            <a:pPr marL="514350" indent="-514350" eaLnBrk="1" hangingPunct="1">
              <a:buFont typeface="Wingdings" pitchFamily="2" charset="2"/>
              <a:buAutoNum type="alphaUcPeriod"/>
              <a:defRPr/>
            </a:pPr>
            <a:r>
              <a:rPr lang="it-IT" dirty="0" smtClean="0">
                <a:latin typeface="Tahoma" pitchFamily="34" charset="0"/>
                <a:ea typeface="Tahoma" pitchFamily="34" charset="0"/>
                <a:cs typeface="Tahoma" pitchFamily="34" charset="0"/>
              </a:rPr>
              <a:t>Le fantasie, i desideri o i comportamenti sessuali causano disagio clinicamente significativo o compromissione del funzionamento in ambito sociale, lavorativo o in altre aree importanti.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388" y="188913"/>
            <a:ext cx="8964612" cy="6669087"/>
          </a:xfrm>
        </p:spPr>
        <p:txBody>
          <a:bodyPr/>
          <a:lstStyle/>
          <a:p>
            <a:pPr marL="514350" indent="-514350" eaLnBrk="1" hangingPunct="1">
              <a:buFont typeface="Wingdings" pitchFamily="2" charset="2"/>
              <a:buNone/>
              <a:defRPr/>
            </a:pPr>
            <a:r>
              <a:rPr lang="it-IT" sz="2500" i="1" dirty="0" smtClean="0">
                <a:latin typeface="Tahoma" pitchFamily="34" charset="0"/>
                <a:ea typeface="Tahoma" pitchFamily="34" charset="0"/>
                <a:cs typeface="Tahoma" pitchFamily="34" charset="0"/>
              </a:rPr>
              <a:t>Specificare se</a:t>
            </a:r>
            <a:r>
              <a:rPr lang="it-IT" sz="2500" dirty="0" smtClean="0">
                <a:latin typeface="Tahoma" pitchFamily="34" charset="0"/>
                <a:ea typeface="Tahoma" pitchFamily="34" charset="0"/>
                <a:cs typeface="Tahoma" pitchFamily="34" charset="0"/>
              </a:rPr>
              <a:t>:</a:t>
            </a:r>
          </a:p>
          <a:p>
            <a:pPr marL="514350" indent="-514350" eaLnBrk="1" hangingPunct="1">
              <a:buFont typeface="Wingdings" pitchFamily="2" charset="2"/>
              <a:buNone/>
              <a:defRPr/>
            </a:pPr>
            <a:r>
              <a:rPr lang="it-IT" sz="2500" u="sng" dirty="0" smtClean="0">
                <a:latin typeface="Tahoma" pitchFamily="34" charset="0"/>
                <a:ea typeface="Tahoma" pitchFamily="34" charset="0"/>
                <a:cs typeface="Tahoma" pitchFamily="34" charset="0"/>
              </a:rPr>
              <a:t>Con </a:t>
            </a:r>
            <a:r>
              <a:rPr lang="it-IT" sz="2500" u="sng" dirty="0" err="1" smtClean="0">
                <a:latin typeface="Tahoma" pitchFamily="34" charset="0"/>
                <a:ea typeface="Tahoma" pitchFamily="34" charset="0"/>
                <a:cs typeface="Tahoma" pitchFamily="34" charset="0"/>
              </a:rPr>
              <a:t>asfissiofilia</a:t>
            </a:r>
            <a:r>
              <a:rPr lang="it-IT" sz="2500" dirty="0" smtClean="0">
                <a:latin typeface="Tahoma" pitchFamily="34" charset="0"/>
                <a:ea typeface="Tahoma" pitchFamily="34" charset="0"/>
                <a:cs typeface="Tahoma" pitchFamily="34" charset="0"/>
              </a:rPr>
              <a:t>: Se l’individuo è attratto dalla pratica di raggiungere l’eccitazione sessuale connessa con la limitazione della respirazione.</a:t>
            </a:r>
          </a:p>
          <a:p>
            <a:pPr marL="514350" indent="-514350" eaLnBrk="1" hangingPunct="1">
              <a:buFont typeface="Wingdings" pitchFamily="2" charset="2"/>
              <a:buNone/>
              <a:defRPr/>
            </a:pPr>
            <a:endParaRPr lang="it-IT" sz="2500" dirty="0" smtClean="0">
              <a:latin typeface="Tahoma" pitchFamily="34" charset="0"/>
              <a:ea typeface="Tahoma" pitchFamily="34" charset="0"/>
              <a:cs typeface="Tahoma" pitchFamily="34" charset="0"/>
            </a:endParaRPr>
          </a:p>
          <a:p>
            <a:pPr marL="514350" indent="-514350" eaLnBrk="1" hangingPunct="1">
              <a:buFont typeface="Wingdings" pitchFamily="2" charset="2"/>
              <a:buNone/>
              <a:defRPr/>
            </a:pPr>
            <a:r>
              <a:rPr lang="it-IT" sz="2400" i="1" dirty="0" smtClean="0">
                <a:latin typeface="Tahoma" pitchFamily="34" charset="0"/>
                <a:ea typeface="Tahoma" pitchFamily="34" charset="0"/>
                <a:cs typeface="Tahoma" pitchFamily="34" charset="0"/>
              </a:rPr>
              <a:t>Specificare se</a:t>
            </a:r>
            <a:r>
              <a:rPr lang="it-IT" sz="2400" dirty="0" smtClean="0">
                <a:latin typeface="Tahoma" pitchFamily="34" charset="0"/>
                <a:ea typeface="Tahoma" pitchFamily="34" charset="0"/>
                <a:cs typeface="Tahoma" pitchFamily="34" charset="0"/>
              </a:rPr>
              <a:t>:</a:t>
            </a:r>
          </a:p>
          <a:p>
            <a:pPr marL="514350" indent="-514350" eaLnBrk="1" hangingPunct="1">
              <a:buFont typeface="Wingdings" pitchFamily="2" charset="2"/>
              <a:buNone/>
              <a:defRPr/>
            </a:pPr>
            <a:r>
              <a:rPr lang="it-IT" sz="2400" u="sng" dirty="0" smtClean="0">
                <a:latin typeface="Tahoma" pitchFamily="34" charset="0"/>
                <a:ea typeface="Tahoma" pitchFamily="34" charset="0"/>
                <a:cs typeface="Tahoma" pitchFamily="34" charset="0"/>
              </a:rPr>
              <a:t>In ambiente controllato</a:t>
            </a:r>
            <a:r>
              <a:rPr lang="it-IT" sz="2400" dirty="0" smtClean="0">
                <a:latin typeface="Tahoma" pitchFamily="34" charset="0"/>
                <a:ea typeface="Tahoma" pitchFamily="34" charset="0"/>
                <a:cs typeface="Tahoma" pitchFamily="34" charset="0"/>
              </a:rPr>
              <a:t>: Questo </a:t>
            </a:r>
            <a:r>
              <a:rPr lang="it-IT" sz="2400" dirty="0" err="1" smtClean="0">
                <a:latin typeface="Tahoma" pitchFamily="34" charset="0"/>
                <a:ea typeface="Tahoma" pitchFamily="34" charset="0"/>
                <a:cs typeface="Tahoma" pitchFamily="34" charset="0"/>
              </a:rPr>
              <a:t>specificatore</a:t>
            </a:r>
            <a:r>
              <a:rPr lang="it-IT" sz="2400" dirty="0" smtClean="0">
                <a:latin typeface="Tahoma" pitchFamily="34" charset="0"/>
                <a:ea typeface="Tahoma" pitchFamily="34" charset="0"/>
                <a:cs typeface="Tahoma" pitchFamily="34" charset="0"/>
              </a:rPr>
              <a:t> è applicabile principalmente a individui che vivono in ambienti istituzionali o altri ambienti dove le possibilità di compiere atti voyeuristici sono limitate.</a:t>
            </a:r>
          </a:p>
          <a:p>
            <a:pPr marL="514350" indent="-514350" eaLnBrk="1" hangingPunct="1">
              <a:buFont typeface="Wingdings" pitchFamily="2" charset="2"/>
              <a:buNone/>
              <a:defRPr/>
            </a:pPr>
            <a:r>
              <a:rPr lang="it-IT" sz="2400" u="sng" dirty="0" smtClean="0">
                <a:latin typeface="Tahoma" pitchFamily="34" charset="0"/>
                <a:ea typeface="Tahoma" pitchFamily="34" charset="0"/>
                <a:cs typeface="Tahoma" pitchFamily="34" charset="0"/>
              </a:rPr>
              <a:t>In remissione completa</a:t>
            </a:r>
            <a:r>
              <a:rPr lang="it-IT" sz="2400" dirty="0" smtClean="0">
                <a:latin typeface="Tahoma" pitchFamily="34" charset="0"/>
                <a:ea typeface="Tahoma" pitchFamily="34" charset="0"/>
                <a:cs typeface="Tahoma" pitchFamily="34" charset="0"/>
              </a:rPr>
              <a:t>: L’individuo non ha messo in atto tali desideri con una persona non consenziente e si è verificato alcun disagio o compromissione del funzionamento in ambito sociale, lavorativo o in altre aree importanti, per almeno 5 anni e all’interno di un ambiente non controllato</a:t>
            </a:r>
            <a:r>
              <a:rPr lang="it-IT" sz="2400" dirty="0" smtClean="0"/>
              <a:t>.</a:t>
            </a:r>
            <a:endParaRPr lang="it-IT" sz="2400" dirty="0" smtClean="0">
              <a:latin typeface="Tahoma" pitchFamily="34" charset="0"/>
              <a:ea typeface="Tahoma" pitchFamily="34" charset="0"/>
              <a:cs typeface="Tahoma" pitchFamily="34" charset="0"/>
            </a:endParaRPr>
          </a:p>
          <a:p>
            <a:pPr eaLnBrk="1" hangingPunct="1">
              <a:defRPr/>
            </a:pPr>
            <a:endParaRPr lang="it-IT"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0" y="188913"/>
            <a:ext cx="8964613" cy="719137"/>
          </a:xfrm>
        </p:spPr>
        <p:txBody>
          <a:bodyPr/>
          <a:lstStyle/>
          <a:p>
            <a:pPr algn="ctr" eaLnBrk="1" hangingPunct="1">
              <a:defRPr/>
            </a:pPr>
            <a:r>
              <a:rPr lang="it-IT" sz="4400" dirty="0" smtClean="0">
                <a:latin typeface="Tahoma" pitchFamily="34" charset="0"/>
              </a:rPr>
              <a:t>DISTURBO DA SADISMO SESSUALE</a:t>
            </a:r>
          </a:p>
        </p:txBody>
      </p:sp>
      <p:sp>
        <p:nvSpPr>
          <p:cNvPr id="6" name="Segnaposto contenuto 5"/>
          <p:cNvSpPr>
            <a:spLocks noGrp="1"/>
          </p:cNvSpPr>
          <p:nvPr>
            <p:ph idx="1"/>
          </p:nvPr>
        </p:nvSpPr>
        <p:spPr>
          <a:xfrm>
            <a:off x="467544" y="1628801"/>
            <a:ext cx="8892356" cy="4679924"/>
          </a:xfrm>
        </p:spPr>
        <p:txBody>
          <a:bodyPr/>
          <a:lstStyle/>
          <a:p>
            <a:pPr marL="514350" indent="-514350" eaLnBrk="1" hangingPunct="1">
              <a:buFont typeface="Wingdings" pitchFamily="2" charset="2"/>
              <a:buAutoNum type="alphaUcPeriod"/>
              <a:defRPr/>
            </a:pPr>
            <a:r>
              <a:rPr lang="it-IT" dirty="0" smtClean="0">
                <a:latin typeface="Tahoma" pitchFamily="34" charset="0"/>
                <a:ea typeface="Tahoma" pitchFamily="34" charset="0"/>
                <a:cs typeface="Tahoma" pitchFamily="34" charset="0"/>
              </a:rPr>
              <a:t>Eccitazione sessuale ricorrente e intensa, manifestata attraverso fantasie, desideri o comportamenti, per un periodo di almeno 6 mesi, derivante dalla sofferenza fisica o psicologica di un’altra persona. </a:t>
            </a:r>
          </a:p>
          <a:p>
            <a:pPr marL="514350" indent="-514350" eaLnBrk="1" hangingPunct="1">
              <a:buFont typeface="Wingdings" pitchFamily="2" charset="2"/>
              <a:buAutoNum type="alphaUcPeriod"/>
              <a:defRPr/>
            </a:pPr>
            <a:r>
              <a:rPr lang="it-IT" dirty="0" smtClean="0">
                <a:latin typeface="Tahoma" pitchFamily="34" charset="0"/>
                <a:ea typeface="Tahoma" pitchFamily="34" charset="0"/>
                <a:cs typeface="Tahoma" pitchFamily="34" charset="0"/>
              </a:rPr>
              <a:t>L’individuo ha messo in atto questi desideri sessuali a discapito di un’altra persona non consenziente oppure i desideri o le fantasie sessuali causano disagio clinicamente significativo o compromissione del funzionamento in ambito sociale, lavorativo o in altre aree importanti.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7088" y="549275"/>
            <a:ext cx="7783512" cy="6308725"/>
          </a:xfrm>
        </p:spPr>
        <p:txBody>
          <a:bodyPr/>
          <a:lstStyle/>
          <a:p>
            <a:pPr marL="514350" indent="-514350" eaLnBrk="1" hangingPunct="1">
              <a:buFont typeface="Wingdings" pitchFamily="2" charset="2"/>
              <a:buNone/>
              <a:defRPr/>
            </a:pPr>
            <a:r>
              <a:rPr lang="it-IT" sz="2400" i="1" dirty="0" smtClean="0">
                <a:latin typeface="Tahoma" pitchFamily="34" charset="0"/>
                <a:ea typeface="Tahoma" pitchFamily="34" charset="0"/>
                <a:cs typeface="Tahoma" pitchFamily="34" charset="0"/>
              </a:rPr>
              <a:t>Specificare se</a:t>
            </a:r>
            <a:r>
              <a:rPr lang="it-IT" sz="2400" dirty="0" smtClean="0">
                <a:latin typeface="Tahoma" pitchFamily="34" charset="0"/>
                <a:ea typeface="Tahoma" pitchFamily="34" charset="0"/>
                <a:cs typeface="Tahoma" pitchFamily="34" charset="0"/>
              </a:rPr>
              <a:t>:</a:t>
            </a:r>
          </a:p>
          <a:p>
            <a:pPr marL="514350" indent="-514350" eaLnBrk="1" hangingPunct="1">
              <a:buFont typeface="Wingdings" pitchFamily="2" charset="2"/>
              <a:buNone/>
              <a:defRPr/>
            </a:pPr>
            <a:r>
              <a:rPr lang="it-IT" sz="2400" u="sng" dirty="0" smtClean="0">
                <a:latin typeface="Tahoma" pitchFamily="34" charset="0"/>
                <a:ea typeface="Tahoma" pitchFamily="34" charset="0"/>
                <a:cs typeface="Tahoma" pitchFamily="34" charset="0"/>
              </a:rPr>
              <a:t>In ambiente controllato</a:t>
            </a:r>
            <a:r>
              <a:rPr lang="it-IT" sz="2400" dirty="0" smtClean="0">
                <a:latin typeface="Tahoma" pitchFamily="34" charset="0"/>
                <a:ea typeface="Tahoma" pitchFamily="34" charset="0"/>
                <a:cs typeface="Tahoma" pitchFamily="34" charset="0"/>
              </a:rPr>
              <a:t>: Questo </a:t>
            </a:r>
            <a:r>
              <a:rPr lang="it-IT" sz="2400" dirty="0" err="1" smtClean="0">
                <a:latin typeface="Tahoma" pitchFamily="34" charset="0"/>
                <a:ea typeface="Tahoma" pitchFamily="34" charset="0"/>
                <a:cs typeface="Tahoma" pitchFamily="34" charset="0"/>
              </a:rPr>
              <a:t>specificatore</a:t>
            </a:r>
            <a:r>
              <a:rPr lang="it-IT" sz="2400" dirty="0" smtClean="0">
                <a:latin typeface="Tahoma" pitchFamily="34" charset="0"/>
                <a:ea typeface="Tahoma" pitchFamily="34" charset="0"/>
                <a:cs typeface="Tahoma" pitchFamily="34" charset="0"/>
              </a:rPr>
              <a:t> è applicabile principalmente a individui che vivono in ambienti istituzionali o altri ambienti dove le possibilità di compiere atti voyeuristici sono limitate.</a:t>
            </a:r>
          </a:p>
          <a:p>
            <a:pPr marL="514350" indent="-514350" eaLnBrk="1" hangingPunct="1">
              <a:buFont typeface="Wingdings" pitchFamily="2" charset="2"/>
              <a:buNone/>
              <a:defRPr/>
            </a:pPr>
            <a:r>
              <a:rPr lang="it-IT" sz="2400" u="sng" dirty="0" smtClean="0">
                <a:latin typeface="Tahoma" pitchFamily="34" charset="0"/>
                <a:ea typeface="Tahoma" pitchFamily="34" charset="0"/>
                <a:cs typeface="Tahoma" pitchFamily="34" charset="0"/>
              </a:rPr>
              <a:t>In remissione completa</a:t>
            </a:r>
            <a:r>
              <a:rPr lang="it-IT" sz="2400" dirty="0" smtClean="0">
                <a:latin typeface="Tahoma" pitchFamily="34" charset="0"/>
                <a:ea typeface="Tahoma" pitchFamily="34" charset="0"/>
                <a:cs typeface="Tahoma" pitchFamily="34" charset="0"/>
              </a:rPr>
              <a:t>: L’individuo non ha messo in atto tali desideri con una persona non consenziente e si è verificato alcun disagio o compromissione del funzionamento in ambito sociale, lavorativo o in altre aree importanti, per almeno 5 anni e all’interno di un ambiente non controllato</a:t>
            </a:r>
            <a:r>
              <a:rPr lang="it-IT" dirty="0" smtClean="0"/>
              <a:t>.</a:t>
            </a:r>
            <a:endParaRPr lang="it-IT" sz="2400" dirty="0" smtClean="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7088" y="1844675"/>
            <a:ext cx="7783512" cy="4251325"/>
          </a:xfrm>
        </p:spPr>
        <p:txBody>
          <a:bodyPr/>
          <a:lstStyle/>
          <a:p>
            <a:pPr eaLnBrk="1" hangingPunct="1">
              <a:buFont typeface="Wingdings" pitchFamily="2" charset="2"/>
              <a:buNone/>
              <a:defRPr/>
            </a:pPr>
            <a:r>
              <a:rPr lang="it-IT" dirty="0" smtClean="0">
                <a:latin typeface="Tahoma" pitchFamily="34" charset="0"/>
                <a:ea typeface="Tahoma" pitchFamily="34" charset="0"/>
                <a:cs typeface="Tahoma" pitchFamily="34" charset="0"/>
              </a:rPr>
              <a:t>Inclusi per 2 ragioni principali:</a:t>
            </a:r>
          </a:p>
          <a:p>
            <a:pPr marL="0" indent="0" eaLnBrk="1" hangingPunct="1">
              <a:buFont typeface="Wingdings" pitchFamily="2" charset="2"/>
              <a:buNone/>
              <a:defRPr/>
            </a:pPr>
            <a:r>
              <a:rPr lang="it-IT" dirty="0" smtClean="0">
                <a:latin typeface="Tahoma" pitchFamily="34" charset="0"/>
                <a:ea typeface="Tahoma" pitchFamily="34" charset="0"/>
                <a:cs typeface="Tahoma" pitchFamily="34" charset="0"/>
              </a:rPr>
              <a:t>Sono relativamente comuni rispetto a altri disturbi </a:t>
            </a:r>
            <a:r>
              <a:rPr lang="it-IT" dirty="0" err="1" smtClean="0">
                <a:latin typeface="Tahoma" pitchFamily="34" charset="0"/>
                <a:ea typeface="Tahoma" pitchFamily="34" charset="0"/>
                <a:cs typeface="Tahoma" pitchFamily="34" charset="0"/>
              </a:rPr>
              <a:t>parafilici</a:t>
            </a:r>
            <a:r>
              <a:rPr lang="it-IT" dirty="0" smtClean="0">
                <a:latin typeface="Tahoma" pitchFamily="34" charset="0"/>
                <a:ea typeface="Tahoma" pitchFamily="34" charset="0"/>
                <a:cs typeface="Tahoma" pitchFamily="34" charset="0"/>
              </a:rPr>
              <a:t> e alcuni di essi includono atti che sono considerati reati</a:t>
            </a:r>
          </a:p>
          <a:p>
            <a:pPr marL="0" indent="0" eaLnBrk="1" hangingPunct="1">
              <a:buFont typeface="Wingdings" pitchFamily="2" charset="2"/>
              <a:buNone/>
              <a:defRPr/>
            </a:pPr>
            <a:r>
              <a:rPr lang="it-IT" dirty="0" smtClean="0">
                <a:latin typeface="Tahoma" pitchFamily="34" charset="0"/>
                <a:ea typeface="Tahoma" pitchFamily="34" charset="0"/>
                <a:cs typeface="Tahoma" pitchFamily="34" charset="0"/>
              </a:rPr>
              <a:t>Questa lista non esaurisce tutti i possibili disturbi </a:t>
            </a:r>
            <a:r>
              <a:rPr lang="it-IT" dirty="0" err="1" smtClean="0">
                <a:latin typeface="Tahoma" pitchFamily="34" charset="0"/>
                <a:ea typeface="Tahoma" pitchFamily="34" charset="0"/>
                <a:cs typeface="Tahoma" pitchFamily="34" charset="0"/>
              </a:rPr>
              <a:t>parafilici</a:t>
            </a:r>
            <a:r>
              <a:rPr lang="it-IT" dirty="0" smtClean="0">
                <a:latin typeface="Tahoma" pitchFamily="34" charset="0"/>
                <a:ea typeface="Tahoma" pitchFamily="34" charset="0"/>
                <a:cs typeface="Tahoma" pitchFamily="34" charset="0"/>
              </a:rPr>
              <a:t>, compresi quelli che possono recare danni a altri, per cui le diagnosi di “disturbo </a:t>
            </a:r>
            <a:r>
              <a:rPr lang="it-IT" dirty="0" err="1" smtClean="0">
                <a:latin typeface="Tahoma" pitchFamily="34" charset="0"/>
                <a:ea typeface="Tahoma" pitchFamily="34" charset="0"/>
                <a:cs typeface="Tahoma" pitchFamily="34" charset="0"/>
              </a:rPr>
              <a:t>parafilico</a:t>
            </a:r>
            <a:r>
              <a:rPr lang="it-IT" dirty="0" smtClean="0">
                <a:latin typeface="Tahoma" pitchFamily="34" charset="0"/>
                <a:ea typeface="Tahoma" pitchFamily="34" charset="0"/>
                <a:cs typeface="Tahoma" pitchFamily="34" charset="0"/>
              </a:rPr>
              <a:t> con altra specificazione” e “senza specificazione” sono necessarie in molti casi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latin typeface="Tahoma" pitchFamily="34" charset="0"/>
                <a:ea typeface="Tahoma" pitchFamily="34" charset="0"/>
                <a:cs typeface="Tahoma" pitchFamily="34" charset="0"/>
              </a:rPr>
              <a:t>Sadomasochismo</a:t>
            </a:r>
            <a:endParaRPr lang="it-IT" dirty="0">
              <a:latin typeface="Tahoma" pitchFamily="34" charset="0"/>
              <a:ea typeface="Tahoma" pitchFamily="34" charset="0"/>
              <a:cs typeface="Tahoma" pitchFamily="34" charset="0"/>
            </a:endParaRPr>
          </a:p>
        </p:txBody>
      </p:sp>
      <p:sp>
        <p:nvSpPr>
          <p:cNvPr id="3" name="Segnaposto contenuto 2"/>
          <p:cNvSpPr>
            <a:spLocks noGrp="1"/>
          </p:cNvSpPr>
          <p:nvPr>
            <p:ph idx="1"/>
          </p:nvPr>
        </p:nvSpPr>
        <p:spPr/>
        <p:txBody>
          <a:bodyPr/>
          <a:lstStyle/>
          <a:p>
            <a:pPr>
              <a:buNone/>
            </a:pPr>
            <a:r>
              <a:rPr lang="it-IT" dirty="0" smtClean="0">
                <a:latin typeface="Tahoma" pitchFamily="34" charset="0"/>
                <a:ea typeface="Tahoma" pitchFamily="34" charset="0"/>
                <a:cs typeface="Tahoma" pitchFamily="34" charset="0"/>
              </a:rPr>
              <a:t>Ampio uso di materiale pornografico</a:t>
            </a:r>
          </a:p>
          <a:p>
            <a:pPr>
              <a:buNone/>
            </a:pPr>
            <a:r>
              <a:rPr lang="it-IT" dirty="0" smtClean="0">
                <a:latin typeface="Tahoma" pitchFamily="34" charset="0"/>
                <a:ea typeface="Tahoma" pitchFamily="34" charset="0"/>
                <a:cs typeface="Tahoma" pitchFamily="34" charset="0"/>
              </a:rPr>
              <a:t>Chi è attivo in ambito virtuale solitamente non prova disagio </a:t>
            </a:r>
            <a:r>
              <a:rPr lang="it-IT" dirty="0" smtClean="0">
                <a:latin typeface="Tahoma" pitchFamily="34" charset="0"/>
                <a:ea typeface="Tahoma" pitchFamily="34" charset="0"/>
                <a:cs typeface="Tahoma" pitchFamily="34" charset="0"/>
                <a:sym typeface="Wingdings" pitchFamily="2" charset="2"/>
              </a:rPr>
              <a:t> no diagnosi</a:t>
            </a:r>
            <a:endParaRPr lang="it-IT" dirty="0" smtClean="0">
              <a:latin typeface="Tahoma" pitchFamily="34" charset="0"/>
              <a:ea typeface="Tahoma" pitchFamily="34" charset="0"/>
              <a:cs typeface="Tahoma" pitchFamily="34" charset="0"/>
            </a:endParaRPr>
          </a:p>
          <a:p>
            <a:pPr>
              <a:buNone/>
            </a:pPr>
            <a:r>
              <a:rPr lang="it-IT" dirty="0" smtClean="0">
                <a:latin typeface="Tahoma" pitchFamily="34" charset="0"/>
                <a:ea typeface="Tahoma" pitchFamily="34" charset="0"/>
                <a:cs typeface="Tahoma" pitchFamily="34" charset="0"/>
              </a:rPr>
              <a:t>Prevalenza sconosciuta, &gt; nei </a:t>
            </a:r>
            <a:r>
              <a:rPr lang="it-IT" dirty="0" smtClean="0">
                <a:latin typeface="Tahoma" pitchFamily="34" charset="0"/>
                <a:cs typeface="Times New Roman" pitchFamily="18" charset="0"/>
                <a:sym typeface="Wingdings" pitchFamily="2" charset="2"/>
              </a:rPr>
              <a:t>♂</a:t>
            </a:r>
          </a:p>
          <a:p>
            <a:pPr>
              <a:buNone/>
            </a:pPr>
            <a:r>
              <a:rPr lang="it-IT" dirty="0" smtClean="0">
                <a:latin typeface="Tahoma" pitchFamily="34" charset="0"/>
                <a:ea typeface="Tahoma" pitchFamily="34" charset="0"/>
                <a:cs typeface="Times New Roman" pitchFamily="18" charset="0"/>
                <a:sym typeface="Wingdings" pitchFamily="2" charset="2"/>
              </a:rPr>
              <a:t>Decorsi: sembra diminuire con l’età</a:t>
            </a:r>
          </a:p>
          <a:p>
            <a:pPr>
              <a:buNone/>
            </a:pPr>
            <a:r>
              <a:rPr lang="it-IT" dirty="0" smtClean="0">
                <a:latin typeface="Tahoma" pitchFamily="34" charset="0"/>
                <a:ea typeface="Tahoma" pitchFamily="34" charset="0"/>
                <a:cs typeface="Times New Roman" pitchFamily="18" charset="0"/>
                <a:sym typeface="Wingdings" pitchFamily="2" charset="2"/>
              </a:rPr>
              <a:t>Diagnosi differenziale e </a:t>
            </a:r>
            <a:r>
              <a:rPr lang="it-IT" dirty="0" err="1" smtClean="0">
                <a:latin typeface="Tahoma" pitchFamily="34" charset="0"/>
                <a:ea typeface="Tahoma" pitchFamily="34" charset="0"/>
                <a:cs typeface="Times New Roman" pitchFamily="18" charset="0"/>
                <a:sym typeface="Wingdings" pitchFamily="2" charset="2"/>
              </a:rPr>
              <a:t>comorbilità</a:t>
            </a:r>
            <a:r>
              <a:rPr lang="it-IT" dirty="0" smtClean="0">
                <a:latin typeface="Tahoma" pitchFamily="34" charset="0"/>
                <a:ea typeface="Tahoma" pitchFamily="34" charset="0"/>
                <a:cs typeface="Times New Roman" pitchFamily="18" charset="0"/>
                <a:sym typeface="Wingdings" pitchFamily="2" charset="2"/>
              </a:rPr>
              <a:t>. Studi basati su individui condannati. Disturbi depressivi, d’ansia, </a:t>
            </a:r>
            <a:r>
              <a:rPr lang="it-IT" dirty="0" err="1" smtClean="0">
                <a:latin typeface="Tahoma" pitchFamily="34" charset="0"/>
                <a:ea typeface="Tahoma" pitchFamily="34" charset="0"/>
                <a:cs typeface="Times New Roman" pitchFamily="18" charset="0"/>
                <a:sym typeface="Wingdings" pitchFamily="2" charset="2"/>
              </a:rPr>
              <a:t>ipersessualità</a:t>
            </a:r>
            <a:r>
              <a:rPr lang="it-IT" dirty="0" smtClean="0">
                <a:latin typeface="Tahoma" pitchFamily="34" charset="0"/>
                <a:ea typeface="Tahoma" pitchFamily="34" charset="0"/>
                <a:cs typeface="Times New Roman" pitchFamily="18" charset="0"/>
                <a:sym typeface="Wingdings" pitchFamily="2" charset="2"/>
              </a:rPr>
              <a:t>, altri d. </a:t>
            </a:r>
            <a:r>
              <a:rPr lang="it-IT" dirty="0" err="1" smtClean="0">
                <a:latin typeface="Tahoma" pitchFamily="34" charset="0"/>
                <a:ea typeface="Tahoma" pitchFamily="34" charset="0"/>
                <a:cs typeface="Times New Roman" pitchFamily="18" charset="0"/>
                <a:sym typeface="Wingdings" pitchFamily="2" charset="2"/>
              </a:rPr>
              <a:t>parafilici</a:t>
            </a:r>
            <a:r>
              <a:rPr lang="it-IT" dirty="0" smtClean="0">
                <a:latin typeface="Tahoma" pitchFamily="34" charset="0"/>
                <a:ea typeface="Tahoma" pitchFamily="34" charset="0"/>
                <a:cs typeface="Times New Roman" pitchFamily="18" charset="0"/>
                <a:sym typeface="Wingdings" pitchFamily="2" charset="2"/>
              </a:rPr>
              <a:t>, d. antisociale di personalità</a:t>
            </a:r>
            <a:endParaRPr lang="it-IT" dirty="0" smtClean="0">
              <a:latin typeface="Tahoma" pitchFamily="34" charset="0"/>
              <a:ea typeface="Tahoma" pitchFamily="34" charset="0"/>
              <a:cs typeface="Times New Roman" pitchFamily="18" charset="0"/>
              <a:sym typeface="Wingdings" pitchFamily="2" charset="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214313" y="-242888"/>
            <a:ext cx="8929687" cy="1196976"/>
          </a:xfrm>
        </p:spPr>
        <p:txBody>
          <a:bodyPr/>
          <a:lstStyle/>
          <a:p>
            <a:pPr algn="ctr" eaLnBrk="1" hangingPunct="1">
              <a:defRPr/>
            </a:pPr>
            <a:r>
              <a:rPr lang="it-IT" sz="4400" dirty="0" smtClean="0">
                <a:latin typeface="Tahoma" pitchFamily="34" charset="0"/>
              </a:rPr>
              <a:t>DISTURBO PEDOFILICO</a:t>
            </a:r>
          </a:p>
        </p:txBody>
      </p:sp>
      <p:sp>
        <p:nvSpPr>
          <p:cNvPr id="6" name="Segnaposto contenuto 5"/>
          <p:cNvSpPr>
            <a:spLocks noGrp="1"/>
          </p:cNvSpPr>
          <p:nvPr>
            <p:ph idx="1"/>
          </p:nvPr>
        </p:nvSpPr>
        <p:spPr>
          <a:xfrm>
            <a:off x="323528" y="836613"/>
            <a:ext cx="8820472" cy="5327650"/>
          </a:xfrm>
        </p:spPr>
        <p:txBody>
          <a:bodyPr/>
          <a:lstStyle/>
          <a:p>
            <a:pPr marL="514350" indent="-514350" eaLnBrk="1" hangingPunct="1">
              <a:buFont typeface="Wingdings" pitchFamily="2" charset="2"/>
              <a:buAutoNum type="alphaUcPeriod"/>
              <a:defRPr/>
            </a:pPr>
            <a:r>
              <a:rPr lang="it-IT" sz="2400" dirty="0" smtClean="0">
                <a:latin typeface="Tahoma" pitchFamily="34" charset="0"/>
                <a:ea typeface="Tahoma" pitchFamily="34" charset="0"/>
                <a:cs typeface="Tahoma" pitchFamily="34" charset="0"/>
              </a:rPr>
              <a:t>Eccitazione sessuale ricorrente e intensa, manifestata attraverso fantasie, desideri o comportamenti, per un periodo di almeno 6 mesi, che comportano attività sessuale con un bambino in età </a:t>
            </a:r>
            <a:r>
              <a:rPr lang="it-IT" sz="2400" dirty="0" err="1" smtClean="0">
                <a:latin typeface="Tahoma" pitchFamily="34" charset="0"/>
                <a:ea typeface="Tahoma" pitchFamily="34" charset="0"/>
                <a:cs typeface="Tahoma" pitchFamily="34" charset="0"/>
              </a:rPr>
              <a:t>prepuberale</a:t>
            </a:r>
            <a:r>
              <a:rPr lang="it-IT" sz="2400" dirty="0" smtClean="0">
                <a:latin typeface="Tahoma" pitchFamily="34" charset="0"/>
                <a:ea typeface="Tahoma" pitchFamily="34" charset="0"/>
                <a:cs typeface="Tahoma" pitchFamily="34" charset="0"/>
              </a:rPr>
              <a:t> o con bambini (in genere sotto i 13 anni di età).</a:t>
            </a:r>
          </a:p>
          <a:p>
            <a:pPr marL="514350" indent="-514350" eaLnBrk="1" hangingPunct="1">
              <a:buFont typeface="Wingdings" pitchFamily="2" charset="2"/>
              <a:buAutoNum type="alphaUcPeriod"/>
              <a:defRPr/>
            </a:pPr>
            <a:r>
              <a:rPr lang="it-IT" sz="2400" dirty="0" smtClean="0">
                <a:latin typeface="Tahoma" pitchFamily="34" charset="0"/>
                <a:ea typeface="Tahoma" pitchFamily="34" charset="0"/>
                <a:cs typeface="Tahoma" pitchFamily="34" charset="0"/>
              </a:rPr>
              <a:t>L’individuo ha messo in atto questi desideri sessuali, oppure i desideri o le fantasie sessuali causano marcato disagio o difficoltà interpersonali. </a:t>
            </a:r>
          </a:p>
          <a:p>
            <a:pPr marL="514350" indent="-514350" eaLnBrk="1" hangingPunct="1">
              <a:buFont typeface="Wingdings" pitchFamily="2" charset="2"/>
              <a:buAutoNum type="alphaUcPeriod"/>
              <a:defRPr/>
            </a:pPr>
            <a:r>
              <a:rPr lang="it-IT" sz="2400" dirty="0" smtClean="0">
                <a:latin typeface="Tahoma" pitchFamily="34" charset="0"/>
                <a:ea typeface="Tahoma" pitchFamily="34" charset="0"/>
                <a:cs typeface="Tahoma" pitchFamily="34" charset="0"/>
              </a:rPr>
              <a:t>L’individuo ha almeno 16 anni di età ed </a:t>
            </a:r>
            <a:r>
              <a:rPr lang="it-IT" sz="2400" dirty="0" smtClean="0">
                <a:latin typeface="Tahoma" pitchFamily="34" charset="0"/>
                <a:ea typeface="Tahoma" pitchFamily="34" charset="0"/>
                <a:cs typeface="Tahoma" pitchFamily="34" charset="0"/>
              </a:rPr>
              <a:t>è di </a:t>
            </a:r>
            <a:r>
              <a:rPr lang="it-IT" sz="2400" dirty="0" smtClean="0">
                <a:latin typeface="Tahoma" pitchFamily="34" charset="0"/>
                <a:ea typeface="Tahoma" pitchFamily="34" charset="0"/>
                <a:cs typeface="Tahoma" pitchFamily="34" charset="0"/>
              </a:rPr>
              <a:t>almeno 5 anni maggiore del bambino o dei bambini di cui al Criterio A. </a:t>
            </a:r>
            <a:endParaRPr lang="it-IT" sz="2400" dirty="0" smtClean="0">
              <a:latin typeface="Tahoma" pitchFamily="34" charset="0"/>
              <a:ea typeface="Tahoma" pitchFamily="34" charset="0"/>
              <a:cs typeface="Tahoma" pitchFamily="34" charset="0"/>
            </a:endParaRPr>
          </a:p>
          <a:p>
            <a:pPr marL="514350" indent="-514350" eaLnBrk="1" hangingPunct="1">
              <a:buFont typeface="Wingdings" pitchFamily="2" charset="2"/>
              <a:buNone/>
              <a:defRPr/>
            </a:pPr>
            <a:r>
              <a:rPr lang="it-IT" sz="2400" dirty="0" smtClean="0">
                <a:latin typeface="Tahoma" pitchFamily="34" charset="0"/>
                <a:ea typeface="Tahoma" pitchFamily="34" charset="0"/>
                <a:cs typeface="Tahoma" pitchFamily="34" charset="0"/>
              </a:rPr>
              <a:t>	</a:t>
            </a:r>
            <a:r>
              <a:rPr lang="it-IT" sz="2400" u="sng" dirty="0" smtClean="0">
                <a:latin typeface="Tahoma" pitchFamily="34" charset="0"/>
                <a:ea typeface="Tahoma" pitchFamily="34" charset="0"/>
                <a:cs typeface="Tahoma" pitchFamily="34" charset="0"/>
              </a:rPr>
              <a:t>Nota</a:t>
            </a:r>
            <a:r>
              <a:rPr lang="it-IT" sz="2400" dirty="0" smtClean="0">
                <a:latin typeface="Tahoma" pitchFamily="34" charset="0"/>
                <a:ea typeface="Tahoma" pitchFamily="34" charset="0"/>
                <a:cs typeface="Tahoma" pitchFamily="34" charset="0"/>
              </a:rPr>
              <a:t>: Non comprende un individuo in tarda adolescenza coinvolto in una relazione sessuale con un individuo di 12-13 anni.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7088" y="188913"/>
            <a:ext cx="7783512" cy="6669087"/>
          </a:xfrm>
        </p:spPr>
        <p:txBody>
          <a:bodyPr/>
          <a:lstStyle/>
          <a:p>
            <a:pPr marL="514350" indent="-514350" eaLnBrk="1" hangingPunct="1">
              <a:buFont typeface="Wingdings" pitchFamily="2" charset="2"/>
              <a:buNone/>
              <a:defRPr/>
            </a:pPr>
            <a:r>
              <a:rPr lang="it-IT" sz="2800" i="1" dirty="0" smtClean="0">
                <a:latin typeface="Tahoma" pitchFamily="34" charset="0"/>
                <a:ea typeface="Tahoma" pitchFamily="34" charset="0"/>
                <a:cs typeface="Tahoma" pitchFamily="34" charset="0"/>
              </a:rPr>
              <a:t>Specificare quale</a:t>
            </a:r>
            <a:r>
              <a:rPr lang="it-IT" sz="2800" dirty="0" smtClean="0">
                <a:latin typeface="Tahoma" pitchFamily="34" charset="0"/>
                <a:ea typeface="Tahoma" pitchFamily="34" charset="0"/>
                <a:cs typeface="Tahoma" pitchFamily="34" charset="0"/>
              </a:rPr>
              <a:t>:</a:t>
            </a:r>
          </a:p>
          <a:p>
            <a:pPr eaLnBrk="1" hangingPunct="1">
              <a:buFont typeface="Wingdings" pitchFamily="2" charset="2"/>
              <a:buNone/>
              <a:defRPr/>
            </a:pPr>
            <a:r>
              <a:rPr lang="it-IT" sz="2800" u="sng" dirty="0" smtClean="0">
                <a:latin typeface="Tahoma" pitchFamily="34" charset="0"/>
                <a:ea typeface="Tahoma" pitchFamily="34" charset="0"/>
                <a:cs typeface="Tahoma" pitchFamily="34" charset="0"/>
              </a:rPr>
              <a:t>Tipo esclusivo</a:t>
            </a:r>
            <a:r>
              <a:rPr lang="it-IT" sz="2800" dirty="0" smtClean="0">
                <a:latin typeface="Tahoma" pitchFamily="34" charset="0"/>
                <a:ea typeface="Tahoma" pitchFamily="34" charset="0"/>
                <a:cs typeface="Tahoma" pitchFamily="34" charset="0"/>
              </a:rPr>
              <a:t> (attratto solo da bambini).</a:t>
            </a:r>
          </a:p>
          <a:p>
            <a:pPr eaLnBrk="1" hangingPunct="1">
              <a:buFont typeface="Wingdings" pitchFamily="2" charset="2"/>
              <a:buNone/>
              <a:defRPr/>
            </a:pPr>
            <a:r>
              <a:rPr lang="it-IT" sz="2800" u="sng" dirty="0" smtClean="0">
                <a:latin typeface="Tahoma" pitchFamily="34" charset="0"/>
                <a:ea typeface="Tahoma" pitchFamily="34" charset="0"/>
                <a:cs typeface="Tahoma" pitchFamily="34" charset="0"/>
              </a:rPr>
              <a:t>Tipo non esclusivo</a:t>
            </a:r>
            <a:r>
              <a:rPr lang="it-IT" sz="2800" dirty="0" smtClean="0">
                <a:latin typeface="Tahoma" pitchFamily="34" charset="0"/>
                <a:ea typeface="Tahoma" pitchFamily="34" charset="0"/>
                <a:cs typeface="Tahoma" pitchFamily="34" charset="0"/>
              </a:rPr>
              <a:t>.</a:t>
            </a:r>
          </a:p>
          <a:p>
            <a:pPr eaLnBrk="1" hangingPunct="1">
              <a:buFont typeface="Wingdings" pitchFamily="2" charset="2"/>
              <a:buNone/>
              <a:defRPr/>
            </a:pPr>
            <a:endParaRPr lang="it-IT" sz="2800" u="sng" dirty="0" smtClean="0">
              <a:latin typeface="Tahoma" pitchFamily="34" charset="0"/>
              <a:ea typeface="Tahoma" pitchFamily="34" charset="0"/>
              <a:cs typeface="Tahoma" pitchFamily="34" charset="0"/>
            </a:endParaRPr>
          </a:p>
          <a:p>
            <a:pPr eaLnBrk="1" hangingPunct="1">
              <a:buFont typeface="Wingdings" pitchFamily="2" charset="2"/>
              <a:buNone/>
              <a:defRPr/>
            </a:pPr>
            <a:r>
              <a:rPr lang="it-IT" sz="2800" i="1" dirty="0" smtClean="0">
                <a:latin typeface="Tahoma" pitchFamily="34" charset="0"/>
                <a:ea typeface="Tahoma" pitchFamily="34" charset="0"/>
                <a:cs typeface="Tahoma" pitchFamily="34" charset="0"/>
              </a:rPr>
              <a:t>Specificare se</a:t>
            </a:r>
            <a:r>
              <a:rPr lang="it-IT" sz="2800" dirty="0" smtClean="0">
                <a:latin typeface="Tahoma" pitchFamily="34" charset="0"/>
                <a:ea typeface="Tahoma" pitchFamily="34" charset="0"/>
                <a:cs typeface="Tahoma" pitchFamily="34" charset="0"/>
              </a:rPr>
              <a:t>:</a:t>
            </a:r>
          </a:p>
          <a:p>
            <a:pPr eaLnBrk="1" hangingPunct="1">
              <a:buFont typeface="Wingdings" pitchFamily="2" charset="2"/>
              <a:buNone/>
              <a:defRPr/>
            </a:pPr>
            <a:r>
              <a:rPr lang="it-IT" sz="2800" u="sng" dirty="0" smtClean="0">
                <a:latin typeface="Tahoma" pitchFamily="34" charset="0"/>
                <a:ea typeface="Tahoma" pitchFamily="34" charset="0"/>
                <a:cs typeface="Tahoma" pitchFamily="34" charset="0"/>
              </a:rPr>
              <a:t>Attratto sessualmente da maschi</a:t>
            </a:r>
            <a:r>
              <a:rPr lang="it-IT" sz="2800" dirty="0" smtClean="0">
                <a:latin typeface="Tahoma" pitchFamily="34" charset="0"/>
                <a:ea typeface="Tahoma" pitchFamily="34" charset="0"/>
                <a:cs typeface="Tahoma" pitchFamily="34" charset="0"/>
              </a:rPr>
              <a:t>.</a:t>
            </a:r>
          </a:p>
          <a:p>
            <a:pPr eaLnBrk="1" hangingPunct="1">
              <a:buFont typeface="Wingdings" pitchFamily="2" charset="2"/>
              <a:buNone/>
              <a:defRPr/>
            </a:pPr>
            <a:r>
              <a:rPr lang="it-IT" sz="2800" u="sng" dirty="0" smtClean="0">
                <a:latin typeface="Tahoma" pitchFamily="34" charset="0"/>
                <a:ea typeface="Tahoma" pitchFamily="34" charset="0"/>
                <a:cs typeface="Tahoma" pitchFamily="34" charset="0"/>
              </a:rPr>
              <a:t>Attratto sessualmente da femmine</a:t>
            </a:r>
            <a:r>
              <a:rPr lang="it-IT" sz="2800" dirty="0" smtClean="0">
                <a:latin typeface="Tahoma" pitchFamily="34" charset="0"/>
                <a:ea typeface="Tahoma" pitchFamily="34" charset="0"/>
                <a:cs typeface="Tahoma" pitchFamily="34" charset="0"/>
              </a:rPr>
              <a:t>.</a:t>
            </a:r>
          </a:p>
          <a:p>
            <a:pPr eaLnBrk="1" hangingPunct="1">
              <a:buFont typeface="Wingdings" pitchFamily="2" charset="2"/>
              <a:buNone/>
              <a:defRPr/>
            </a:pPr>
            <a:r>
              <a:rPr lang="it-IT" sz="2800" u="sng" dirty="0" smtClean="0">
                <a:latin typeface="Tahoma" pitchFamily="34" charset="0"/>
                <a:ea typeface="Tahoma" pitchFamily="34" charset="0"/>
                <a:cs typeface="Tahoma" pitchFamily="34" charset="0"/>
              </a:rPr>
              <a:t>Attratto sessualmente da entrambi</a:t>
            </a:r>
            <a:r>
              <a:rPr lang="it-IT" sz="2800" dirty="0" smtClean="0">
                <a:latin typeface="Tahoma" pitchFamily="34" charset="0"/>
                <a:ea typeface="Tahoma" pitchFamily="34" charset="0"/>
                <a:cs typeface="Tahoma" pitchFamily="34" charset="0"/>
              </a:rPr>
              <a:t>.</a:t>
            </a:r>
          </a:p>
          <a:p>
            <a:pPr eaLnBrk="1" hangingPunct="1">
              <a:buFont typeface="Wingdings" pitchFamily="2" charset="2"/>
              <a:buNone/>
              <a:defRPr/>
            </a:pPr>
            <a:endParaRPr lang="it-IT" sz="2800" u="sng" dirty="0" smtClean="0">
              <a:latin typeface="Tahoma" pitchFamily="34" charset="0"/>
              <a:ea typeface="Tahoma" pitchFamily="34" charset="0"/>
              <a:cs typeface="Tahoma" pitchFamily="34" charset="0"/>
            </a:endParaRPr>
          </a:p>
          <a:p>
            <a:pPr eaLnBrk="1" hangingPunct="1">
              <a:buFont typeface="Wingdings" pitchFamily="2" charset="2"/>
              <a:buNone/>
              <a:defRPr/>
            </a:pPr>
            <a:r>
              <a:rPr lang="it-IT" sz="2800" i="1" dirty="0" smtClean="0">
                <a:latin typeface="Tahoma" pitchFamily="34" charset="0"/>
                <a:ea typeface="Tahoma" pitchFamily="34" charset="0"/>
                <a:cs typeface="Tahoma" pitchFamily="34" charset="0"/>
              </a:rPr>
              <a:t>Specificare se</a:t>
            </a:r>
            <a:r>
              <a:rPr lang="it-IT" sz="2800" dirty="0" smtClean="0">
                <a:latin typeface="Tahoma" pitchFamily="34" charset="0"/>
                <a:ea typeface="Tahoma" pitchFamily="34" charset="0"/>
                <a:cs typeface="Tahoma" pitchFamily="34" charset="0"/>
              </a:rPr>
              <a:t>:</a:t>
            </a:r>
          </a:p>
          <a:p>
            <a:pPr eaLnBrk="1" hangingPunct="1">
              <a:buFont typeface="Wingdings" pitchFamily="2" charset="2"/>
              <a:buNone/>
              <a:defRPr/>
            </a:pPr>
            <a:r>
              <a:rPr lang="it-IT" sz="2800" u="sng" dirty="0" smtClean="0">
                <a:latin typeface="Tahoma" pitchFamily="34" charset="0"/>
                <a:ea typeface="Tahoma" pitchFamily="34" charset="0"/>
                <a:cs typeface="Tahoma" pitchFamily="34" charset="0"/>
              </a:rPr>
              <a:t>Limitato all’incesto</a:t>
            </a:r>
            <a:r>
              <a:rPr lang="it-IT" sz="2800" dirty="0" smtClean="0">
                <a:latin typeface="Tahoma" pitchFamily="34" charset="0"/>
                <a:ea typeface="Tahoma" pitchFamily="34" charset="0"/>
                <a:cs typeface="Tahoma" pitchFamily="34" charset="0"/>
              </a:rPr>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66800" y="260648"/>
            <a:ext cx="7543800" cy="5835352"/>
          </a:xfrm>
        </p:spPr>
        <p:txBody>
          <a:bodyPr/>
          <a:lstStyle/>
          <a:p>
            <a:pPr>
              <a:buNone/>
            </a:pPr>
            <a:r>
              <a:rPr lang="it-IT" sz="2400" dirty="0" smtClean="0">
                <a:latin typeface="Tahoma" pitchFamily="34" charset="0"/>
                <a:ea typeface="Tahoma" pitchFamily="34" charset="0"/>
                <a:cs typeface="Tahoma" pitchFamily="34" charset="0"/>
              </a:rPr>
              <a:t>Dall’adolescenza (da quando generalmente si sviluppa preferenza x </a:t>
            </a:r>
            <a:r>
              <a:rPr lang="it-IT" sz="2400" dirty="0" smtClean="0">
                <a:latin typeface="Tahoma" pitchFamily="34" charset="0"/>
                <a:cs typeface="Times New Roman" pitchFamily="18" charset="0"/>
                <a:sym typeface="Wingdings" pitchFamily="2" charset="2"/>
              </a:rPr>
              <a:t>♂ o </a:t>
            </a:r>
            <a:r>
              <a:rPr lang="it-IT" sz="2400" dirty="0" smtClean="0">
                <a:effectLst/>
                <a:latin typeface="Tahoma" pitchFamily="34" charset="0"/>
                <a:cs typeface="Times New Roman" pitchFamily="18" charset="0"/>
                <a:sym typeface="Wingdings" pitchFamily="2" charset="2"/>
              </a:rPr>
              <a:t>♀). Decresce con l’età</a:t>
            </a:r>
          </a:p>
          <a:p>
            <a:pPr>
              <a:buNone/>
            </a:pPr>
            <a:r>
              <a:rPr lang="it-IT" sz="2400" dirty="0" smtClean="0">
                <a:effectLst/>
                <a:latin typeface="Tahoma" pitchFamily="34" charset="0"/>
                <a:cs typeface="Times New Roman" pitchFamily="18" charset="0"/>
                <a:sym typeface="Wingdings" pitchFamily="2" charset="2"/>
              </a:rPr>
              <a:t>Fattori di rischio: d. antisociale; vittime di abuso sex da bambini (non chiaro se causale); anomalie sviluppo neurologico intrauterino</a:t>
            </a:r>
          </a:p>
          <a:p>
            <a:pPr>
              <a:buNone/>
            </a:pPr>
            <a:r>
              <a:rPr lang="it-IT" sz="2400" dirty="0" smtClean="0">
                <a:effectLst/>
                <a:latin typeface="Tahoma" pitchFamily="34" charset="0"/>
                <a:cs typeface="Times New Roman" pitchFamily="18" charset="0"/>
                <a:sym typeface="Wingdings" pitchFamily="2" charset="2"/>
              </a:rPr>
              <a:t>Test usati x </a:t>
            </a:r>
            <a:r>
              <a:rPr lang="it-IT" sz="2400" dirty="0" smtClean="0">
                <a:latin typeface="Tahoma" pitchFamily="34" charset="0"/>
                <a:cs typeface="Times New Roman" pitchFamily="18" charset="0"/>
                <a:sym typeface="Wingdings" pitchFamily="2" charset="2"/>
              </a:rPr>
              <a:t>♂ (pletismografo, tempo di visualizzazione) non utili nelle </a:t>
            </a:r>
            <a:r>
              <a:rPr lang="it-IT" sz="2400" dirty="0" smtClean="0">
                <a:effectLst/>
                <a:latin typeface="Tahoma" pitchFamily="34" charset="0"/>
                <a:cs typeface="Times New Roman" pitchFamily="18" charset="0"/>
                <a:sym typeface="Wingdings" pitchFamily="2" charset="2"/>
              </a:rPr>
              <a:t>♀</a:t>
            </a:r>
          </a:p>
          <a:p>
            <a:pPr>
              <a:buNone/>
            </a:pPr>
            <a:endParaRPr lang="it-IT" sz="2400" dirty="0" smtClean="0">
              <a:effectLst/>
              <a:latin typeface="Tahoma" pitchFamily="34" charset="0"/>
              <a:cs typeface="Times New Roman" pitchFamily="18" charset="0"/>
              <a:sym typeface="Wingdings" pitchFamily="2" charset="2"/>
            </a:endParaRPr>
          </a:p>
          <a:p>
            <a:pPr>
              <a:buNone/>
            </a:pPr>
            <a:r>
              <a:rPr lang="it-IT" sz="2400" dirty="0" smtClean="0">
                <a:effectLst/>
                <a:latin typeface="Tahoma" pitchFamily="34" charset="0"/>
                <a:cs typeface="Times New Roman" pitchFamily="18" charset="0"/>
                <a:sym typeface="Wingdings" pitchFamily="2" charset="2"/>
              </a:rPr>
              <a:t>Diagnosi differenziale: d</a:t>
            </a:r>
            <a:r>
              <a:rPr lang="it-IT" sz="2400" dirty="0" smtClean="0">
                <a:effectLst/>
                <a:latin typeface="Tahoma" pitchFamily="34" charset="0"/>
                <a:cs typeface="Times New Roman" pitchFamily="18" charset="0"/>
                <a:sym typeface="Wingdings" pitchFamily="2" charset="2"/>
              </a:rPr>
              <a:t>. antisociale; d. da uso di alcol e di sostanze; DOC (</a:t>
            </a:r>
            <a:r>
              <a:rPr lang="it-IT" sz="2400" dirty="0" err="1" smtClean="0">
                <a:effectLst/>
                <a:latin typeface="Tahoma" pitchFamily="34" charset="0"/>
                <a:cs typeface="Times New Roman" pitchFamily="18" charset="0"/>
                <a:sym typeface="Wingdings" pitchFamily="2" charset="2"/>
              </a:rPr>
              <a:t>egodistonico</a:t>
            </a:r>
            <a:r>
              <a:rPr lang="it-IT" sz="2400" dirty="0" smtClean="0">
                <a:effectLst/>
                <a:latin typeface="Tahoma" pitchFamily="34" charset="0"/>
                <a:cs typeface="Times New Roman" pitchFamily="18" charset="0"/>
                <a:sym typeface="Wingdings" pitchFamily="2" charset="2"/>
              </a:rPr>
              <a:t>, non durante intensa eccitazione sex); </a:t>
            </a:r>
          </a:p>
          <a:p>
            <a:pPr>
              <a:buNone/>
            </a:pPr>
            <a:r>
              <a:rPr lang="it-IT" sz="2400" dirty="0" err="1" smtClean="0">
                <a:effectLst/>
                <a:latin typeface="Tahoma" pitchFamily="34" charset="0"/>
                <a:cs typeface="Times New Roman" pitchFamily="18" charset="0"/>
                <a:sym typeface="Wingdings" pitchFamily="2" charset="2"/>
              </a:rPr>
              <a:t>Comorbilità</a:t>
            </a:r>
            <a:r>
              <a:rPr lang="it-IT" sz="2400" dirty="0" smtClean="0">
                <a:effectLst/>
                <a:latin typeface="Tahoma" pitchFamily="34" charset="0"/>
                <a:cs typeface="Times New Roman" pitchFamily="18" charset="0"/>
                <a:sym typeface="Wingdings" pitchFamily="2" charset="2"/>
              </a:rPr>
              <a:t>: d. antisociale, ansia, d. depressivi, d. bipolare, altri d. </a:t>
            </a:r>
            <a:r>
              <a:rPr lang="it-IT" sz="2400" dirty="0" err="1" smtClean="0">
                <a:effectLst/>
                <a:latin typeface="Tahoma" pitchFamily="34" charset="0"/>
                <a:cs typeface="Times New Roman" pitchFamily="18" charset="0"/>
                <a:sym typeface="Wingdings" pitchFamily="2" charset="2"/>
              </a:rPr>
              <a:t>parafilici</a:t>
            </a:r>
            <a:endParaRPr lang="it-IT" sz="2400" dirty="0" smtClean="0">
              <a:effectLst/>
              <a:latin typeface="Tahoma" pitchFamily="34" charset="0"/>
              <a:cs typeface="Times New Roman" pitchFamily="18" charset="0"/>
              <a:sym typeface="Wingdings" pitchFamily="2" charset="2"/>
            </a:endParaRPr>
          </a:p>
          <a:p>
            <a:pPr>
              <a:buNone/>
            </a:pPr>
            <a:endParaRPr lang="it-IT" dirty="0" err="1" smtClean="0">
              <a:latin typeface="Tahoma" pitchFamily="34" charset="0"/>
              <a:ea typeface="Tahoma" pitchFamily="34" charset="0"/>
              <a:cs typeface="Tahoma"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107950" y="0"/>
            <a:ext cx="9036050" cy="936625"/>
          </a:xfrm>
        </p:spPr>
        <p:txBody>
          <a:bodyPr/>
          <a:lstStyle/>
          <a:p>
            <a:pPr algn="ctr" eaLnBrk="1" hangingPunct="1">
              <a:defRPr/>
            </a:pPr>
            <a:r>
              <a:rPr lang="it-IT" sz="4400" dirty="0" smtClean="0">
                <a:latin typeface="Tahoma" pitchFamily="34" charset="0"/>
              </a:rPr>
              <a:t>DISTURBO FETICISTICO</a:t>
            </a:r>
          </a:p>
        </p:txBody>
      </p:sp>
      <p:sp>
        <p:nvSpPr>
          <p:cNvPr id="6" name="Segnaposto contenuto 5"/>
          <p:cNvSpPr>
            <a:spLocks noGrp="1"/>
          </p:cNvSpPr>
          <p:nvPr>
            <p:ph idx="1"/>
          </p:nvPr>
        </p:nvSpPr>
        <p:spPr>
          <a:xfrm>
            <a:off x="0" y="981075"/>
            <a:ext cx="9359900" cy="5327650"/>
          </a:xfrm>
        </p:spPr>
        <p:txBody>
          <a:bodyPr/>
          <a:lstStyle/>
          <a:p>
            <a:pPr marL="514350" indent="-514350" eaLnBrk="1" hangingPunct="1">
              <a:buFont typeface="Wingdings" pitchFamily="2" charset="2"/>
              <a:buAutoNum type="alphaUcPeriod"/>
              <a:defRPr/>
            </a:pPr>
            <a:r>
              <a:rPr lang="it-IT" sz="2400" dirty="0" smtClean="0">
                <a:latin typeface="Tahoma" pitchFamily="34" charset="0"/>
                <a:ea typeface="Tahoma" pitchFamily="34" charset="0"/>
                <a:cs typeface="Tahoma" pitchFamily="34" charset="0"/>
              </a:rPr>
              <a:t>Eccitazione sessuale ricorrente e intensa, manifestata attraverso fantasie, desideri o comportamenti, per un periodo di almeno 6 mesi, derivante dall’uso di oggetti inanimati o da un interesse molto specifico per parte/i del copro non genitale/i. </a:t>
            </a:r>
          </a:p>
          <a:p>
            <a:pPr marL="514350" indent="-514350" eaLnBrk="1" hangingPunct="1">
              <a:buFont typeface="Wingdings" pitchFamily="2" charset="2"/>
              <a:buAutoNum type="alphaUcPeriod"/>
              <a:defRPr/>
            </a:pPr>
            <a:r>
              <a:rPr lang="it-IT" sz="2400" dirty="0" smtClean="0">
                <a:latin typeface="Tahoma" pitchFamily="34" charset="0"/>
                <a:ea typeface="Tahoma" pitchFamily="34" charset="0"/>
                <a:cs typeface="Tahoma" pitchFamily="34" charset="0"/>
              </a:rPr>
              <a:t>Le fantasie, i desideri o i comportamenti sessuali causano disagio clinicamente significativo o compromissione del funzionamento in ambito sociale, lavorativo o in altre aree importanti. </a:t>
            </a:r>
          </a:p>
          <a:p>
            <a:pPr marL="514350" indent="-514350" eaLnBrk="1" hangingPunct="1">
              <a:buFont typeface="Wingdings" pitchFamily="2" charset="2"/>
              <a:buAutoNum type="alphaUcPeriod"/>
              <a:defRPr/>
            </a:pPr>
            <a:r>
              <a:rPr lang="it-IT" sz="2400" dirty="0" smtClean="0">
                <a:latin typeface="Tahoma" pitchFamily="34" charset="0"/>
                <a:ea typeface="Tahoma" pitchFamily="34" charset="0"/>
                <a:cs typeface="Tahoma" pitchFamily="34" charset="0"/>
              </a:rPr>
              <a:t>Gli oggetti feticistici non si limitano a capi di abbigliamento usati per il </a:t>
            </a:r>
            <a:r>
              <a:rPr lang="it-IT" sz="2400" dirty="0" err="1" smtClean="0">
                <a:latin typeface="Tahoma" pitchFamily="34" charset="0"/>
                <a:ea typeface="Tahoma" pitchFamily="34" charset="0"/>
                <a:cs typeface="Tahoma" pitchFamily="34" charset="0"/>
              </a:rPr>
              <a:t>cross-dressing</a:t>
            </a:r>
            <a:r>
              <a:rPr lang="it-IT" sz="2400" dirty="0" smtClean="0">
                <a:latin typeface="Tahoma" pitchFamily="34" charset="0"/>
                <a:ea typeface="Tahoma" pitchFamily="34" charset="0"/>
                <a:cs typeface="Tahoma" pitchFamily="34" charset="0"/>
              </a:rPr>
              <a:t> (come nel disturbo da travestimento), oppure a strumenti specificatamente progettati al fine della stimolazione tattile dei genitali (per es., vibratore).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0"/>
            <a:ext cx="9144000" cy="6858000"/>
          </a:xfrm>
        </p:spPr>
        <p:txBody>
          <a:bodyPr/>
          <a:lstStyle/>
          <a:p>
            <a:pPr marL="514350" indent="-514350" eaLnBrk="1" hangingPunct="1">
              <a:buFont typeface="Wingdings" pitchFamily="2" charset="2"/>
              <a:buNone/>
              <a:defRPr/>
            </a:pPr>
            <a:r>
              <a:rPr lang="it-IT" sz="2500" i="1" dirty="0" smtClean="0">
                <a:latin typeface="Tahoma" pitchFamily="34" charset="0"/>
                <a:ea typeface="Tahoma" pitchFamily="34" charset="0"/>
                <a:cs typeface="Tahoma" pitchFamily="34" charset="0"/>
              </a:rPr>
              <a:t>Specificare</a:t>
            </a:r>
            <a:r>
              <a:rPr lang="it-IT" sz="2500" dirty="0" smtClean="0">
                <a:latin typeface="Tahoma" pitchFamily="34" charset="0"/>
                <a:ea typeface="Tahoma" pitchFamily="34" charset="0"/>
                <a:cs typeface="Tahoma" pitchFamily="34" charset="0"/>
              </a:rPr>
              <a:t>:</a:t>
            </a:r>
          </a:p>
          <a:p>
            <a:pPr marL="514350" indent="-514350" eaLnBrk="1" hangingPunct="1">
              <a:buFont typeface="Wingdings" pitchFamily="2" charset="2"/>
              <a:buNone/>
              <a:defRPr/>
            </a:pPr>
            <a:r>
              <a:rPr lang="it-IT" sz="2500" dirty="0" smtClean="0">
                <a:latin typeface="Tahoma" pitchFamily="34" charset="0"/>
                <a:ea typeface="Tahoma" pitchFamily="34" charset="0"/>
                <a:cs typeface="Tahoma" pitchFamily="34" charset="0"/>
              </a:rPr>
              <a:t>	</a:t>
            </a:r>
            <a:r>
              <a:rPr lang="it-IT" sz="2500" u="sng" dirty="0" smtClean="0">
                <a:latin typeface="Tahoma" pitchFamily="34" charset="0"/>
                <a:ea typeface="Tahoma" pitchFamily="34" charset="0"/>
                <a:cs typeface="Tahoma" pitchFamily="34" charset="0"/>
              </a:rPr>
              <a:t>Parte/i del corpo</a:t>
            </a:r>
          </a:p>
          <a:p>
            <a:pPr marL="514350" indent="-514350" eaLnBrk="1" hangingPunct="1">
              <a:buFont typeface="Wingdings" pitchFamily="2" charset="2"/>
              <a:buNone/>
              <a:defRPr/>
            </a:pPr>
            <a:r>
              <a:rPr lang="it-IT" sz="2500" dirty="0" smtClean="0">
                <a:latin typeface="Tahoma" pitchFamily="34" charset="0"/>
                <a:ea typeface="Tahoma" pitchFamily="34" charset="0"/>
                <a:cs typeface="Tahoma" pitchFamily="34" charset="0"/>
              </a:rPr>
              <a:t>	</a:t>
            </a:r>
            <a:r>
              <a:rPr lang="it-IT" sz="2500" u="sng" dirty="0" smtClean="0">
                <a:latin typeface="Tahoma" pitchFamily="34" charset="0"/>
                <a:ea typeface="Tahoma" pitchFamily="34" charset="0"/>
                <a:cs typeface="Tahoma" pitchFamily="34" charset="0"/>
              </a:rPr>
              <a:t>Oggetto/i inanimato/i</a:t>
            </a:r>
          </a:p>
          <a:p>
            <a:pPr marL="514350" indent="-514350" eaLnBrk="1" hangingPunct="1">
              <a:buFont typeface="Wingdings" pitchFamily="2" charset="2"/>
              <a:buNone/>
              <a:defRPr/>
            </a:pPr>
            <a:r>
              <a:rPr lang="it-IT" sz="2500" dirty="0" smtClean="0">
                <a:latin typeface="Tahoma" pitchFamily="34" charset="0"/>
                <a:ea typeface="Tahoma" pitchFamily="34" charset="0"/>
                <a:cs typeface="Tahoma" pitchFamily="34" charset="0"/>
              </a:rPr>
              <a:t>	</a:t>
            </a:r>
            <a:r>
              <a:rPr lang="it-IT" sz="2500" u="sng" dirty="0" smtClean="0">
                <a:latin typeface="Tahoma" pitchFamily="34" charset="0"/>
                <a:ea typeface="Tahoma" pitchFamily="34" charset="0"/>
                <a:cs typeface="Tahoma" pitchFamily="34" charset="0"/>
              </a:rPr>
              <a:t>Altro</a:t>
            </a:r>
          </a:p>
          <a:p>
            <a:pPr marL="514350" indent="-514350" eaLnBrk="1" hangingPunct="1">
              <a:buFont typeface="Wingdings" pitchFamily="2" charset="2"/>
              <a:buNone/>
              <a:defRPr/>
            </a:pPr>
            <a:endParaRPr lang="it-IT" sz="2500" dirty="0" smtClean="0">
              <a:latin typeface="Tahoma" pitchFamily="34" charset="0"/>
              <a:ea typeface="Tahoma" pitchFamily="34" charset="0"/>
              <a:cs typeface="Tahoma" pitchFamily="34" charset="0"/>
            </a:endParaRPr>
          </a:p>
          <a:p>
            <a:pPr marL="514350" indent="-514350" eaLnBrk="1" hangingPunct="1">
              <a:buFont typeface="Wingdings" pitchFamily="2" charset="2"/>
              <a:buNone/>
              <a:defRPr/>
            </a:pPr>
            <a:r>
              <a:rPr lang="it-IT" sz="2400" i="1" dirty="0" smtClean="0">
                <a:latin typeface="Tahoma" pitchFamily="34" charset="0"/>
                <a:ea typeface="Tahoma" pitchFamily="34" charset="0"/>
                <a:cs typeface="Tahoma" pitchFamily="34" charset="0"/>
              </a:rPr>
              <a:t>Specificare se</a:t>
            </a:r>
            <a:r>
              <a:rPr lang="it-IT" sz="2400" dirty="0" smtClean="0">
                <a:latin typeface="Tahoma" pitchFamily="34" charset="0"/>
                <a:ea typeface="Tahoma" pitchFamily="34" charset="0"/>
                <a:cs typeface="Tahoma" pitchFamily="34" charset="0"/>
              </a:rPr>
              <a:t>:</a:t>
            </a:r>
          </a:p>
          <a:p>
            <a:pPr marL="514350" indent="-514350" eaLnBrk="1" hangingPunct="1">
              <a:buFont typeface="Wingdings" pitchFamily="2" charset="2"/>
              <a:buNone/>
              <a:defRPr/>
            </a:pPr>
            <a:r>
              <a:rPr lang="it-IT" sz="2400" u="sng" dirty="0" smtClean="0">
                <a:latin typeface="Tahoma" pitchFamily="34" charset="0"/>
                <a:ea typeface="Tahoma" pitchFamily="34" charset="0"/>
                <a:cs typeface="Tahoma" pitchFamily="34" charset="0"/>
              </a:rPr>
              <a:t>In ambiente controllato</a:t>
            </a:r>
            <a:r>
              <a:rPr lang="it-IT" sz="2400" dirty="0" smtClean="0">
                <a:latin typeface="Tahoma" pitchFamily="34" charset="0"/>
                <a:ea typeface="Tahoma" pitchFamily="34" charset="0"/>
                <a:cs typeface="Tahoma" pitchFamily="34" charset="0"/>
              </a:rPr>
              <a:t>: Questo </a:t>
            </a:r>
            <a:r>
              <a:rPr lang="it-IT" sz="2400" dirty="0" err="1" smtClean="0">
                <a:latin typeface="Tahoma" pitchFamily="34" charset="0"/>
                <a:ea typeface="Tahoma" pitchFamily="34" charset="0"/>
                <a:cs typeface="Tahoma" pitchFamily="34" charset="0"/>
              </a:rPr>
              <a:t>specificatore</a:t>
            </a:r>
            <a:r>
              <a:rPr lang="it-IT" sz="2400" dirty="0" smtClean="0">
                <a:latin typeface="Tahoma" pitchFamily="34" charset="0"/>
                <a:ea typeface="Tahoma" pitchFamily="34" charset="0"/>
                <a:cs typeface="Tahoma" pitchFamily="34" charset="0"/>
              </a:rPr>
              <a:t> è applicabile principalmente a individui che vivono in ambienti istituzionali o altri ambienti dove le possibilità di compiere atti voyeuristici sono limitate.</a:t>
            </a:r>
          </a:p>
          <a:p>
            <a:pPr marL="514350" indent="-514350" eaLnBrk="1" hangingPunct="1">
              <a:buFont typeface="Wingdings" pitchFamily="2" charset="2"/>
              <a:buNone/>
              <a:defRPr/>
            </a:pPr>
            <a:r>
              <a:rPr lang="it-IT" sz="2400" u="sng" dirty="0" smtClean="0">
                <a:latin typeface="Tahoma" pitchFamily="34" charset="0"/>
                <a:ea typeface="Tahoma" pitchFamily="34" charset="0"/>
                <a:cs typeface="Tahoma" pitchFamily="34" charset="0"/>
              </a:rPr>
              <a:t>In remissione completa</a:t>
            </a:r>
            <a:r>
              <a:rPr lang="it-IT" sz="2400" dirty="0" smtClean="0">
                <a:latin typeface="Tahoma" pitchFamily="34" charset="0"/>
                <a:ea typeface="Tahoma" pitchFamily="34" charset="0"/>
                <a:cs typeface="Tahoma" pitchFamily="34" charset="0"/>
              </a:rPr>
              <a:t>: L’individuo non ha messo in atto tali desideri con una persona non consenziente e si è verificato alcun disagio o compromissione del funzionamento in ambito sociale, lavorativo o in altre aree importanti, per almeno 5 anni e all’interno di un ambiente non controllato</a:t>
            </a:r>
            <a:r>
              <a:rPr lang="it-IT" sz="2400" dirty="0" smtClean="0"/>
              <a:t>.</a:t>
            </a:r>
            <a:endParaRPr lang="it-IT" sz="2400" dirty="0" smtClean="0">
              <a:latin typeface="Tahoma" pitchFamily="34" charset="0"/>
              <a:ea typeface="Tahoma" pitchFamily="34" charset="0"/>
              <a:cs typeface="Tahoma" pitchFamily="34" charset="0"/>
            </a:endParaRPr>
          </a:p>
          <a:p>
            <a:pPr eaLnBrk="1" hangingPunct="1">
              <a:defRPr/>
            </a:pPr>
            <a:endParaRPr lang="it-IT"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0" y="0"/>
            <a:ext cx="9144000" cy="1196975"/>
          </a:xfrm>
        </p:spPr>
        <p:txBody>
          <a:bodyPr/>
          <a:lstStyle/>
          <a:p>
            <a:pPr algn="ctr" eaLnBrk="1" hangingPunct="1">
              <a:defRPr/>
            </a:pPr>
            <a:r>
              <a:rPr lang="it-IT" sz="4400" dirty="0" smtClean="0">
                <a:latin typeface="Tahoma" pitchFamily="34" charset="0"/>
              </a:rPr>
              <a:t>DISTURBO DA TRAVESTITISMO</a:t>
            </a:r>
          </a:p>
        </p:txBody>
      </p:sp>
      <p:sp>
        <p:nvSpPr>
          <p:cNvPr id="6" name="Segnaposto contenuto 5"/>
          <p:cNvSpPr>
            <a:spLocks noGrp="1"/>
          </p:cNvSpPr>
          <p:nvPr>
            <p:ph idx="1"/>
          </p:nvPr>
        </p:nvSpPr>
        <p:spPr>
          <a:xfrm>
            <a:off x="323850" y="1484313"/>
            <a:ext cx="9036050" cy="4824412"/>
          </a:xfrm>
        </p:spPr>
        <p:txBody>
          <a:bodyPr/>
          <a:lstStyle/>
          <a:p>
            <a:pPr marL="514350" indent="-514350" eaLnBrk="1" hangingPunct="1">
              <a:buFont typeface="Wingdings" pitchFamily="2" charset="2"/>
              <a:buAutoNum type="alphaUcPeriod"/>
              <a:defRPr/>
            </a:pPr>
            <a:r>
              <a:rPr lang="it-IT" sz="2800" dirty="0" smtClean="0">
                <a:latin typeface="Tahoma" pitchFamily="34" charset="0"/>
                <a:ea typeface="Tahoma" pitchFamily="34" charset="0"/>
                <a:cs typeface="Tahoma" pitchFamily="34" charset="0"/>
              </a:rPr>
              <a:t>Eccitazione sessuale ricorrente e intensa, manifestata attraverso fantasie, desideri o comportamenti, per un periodo di almeno 6 mesi, derivante dal </a:t>
            </a:r>
            <a:r>
              <a:rPr lang="it-IT" sz="2800" dirty="0" err="1" smtClean="0">
                <a:latin typeface="Tahoma" pitchFamily="34" charset="0"/>
                <a:ea typeface="Tahoma" pitchFamily="34" charset="0"/>
                <a:cs typeface="Tahoma" pitchFamily="34" charset="0"/>
              </a:rPr>
              <a:t>cross-dressing</a:t>
            </a:r>
            <a:r>
              <a:rPr lang="it-IT" sz="2800" dirty="0" smtClean="0">
                <a:latin typeface="Tahoma" pitchFamily="34" charset="0"/>
                <a:ea typeface="Tahoma" pitchFamily="34" charset="0"/>
                <a:cs typeface="Tahoma" pitchFamily="34" charset="0"/>
              </a:rPr>
              <a:t>, cioè dall’indossare indumento del sesso opposto. </a:t>
            </a:r>
          </a:p>
          <a:p>
            <a:pPr marL="514350" indent="-514350" eaLnBrk="1" hangingPunct="1">
              <a:buFont typeface="Wingdings" pitchFamily="2" charset="2"/>
              <a:buAutoNum type="alphaUcPeriod"/>
              <a:defRPr/>
            </a:pPr>
            <a:r>
              <a:rPr lang="it-IT" sz="2800" dirty="0" smtClean="0">
                <a:latin typeface="Tahoma" pitchFamily="34" charset="0"/>
                <a:ea typeface="Tahoma" pitchFamily="34" charset="0"/>
                <a:cs typeface="Tahoma" pitchFamily="34" charset="0"/>
              </a:rPr>
              <a:t>Le fantasie, i desideri o i comportamenti sessuali causano disagio clinicamente significativo o compromissione del funzionamento in ambito sociale, lavorativo o in altre aree importanti.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0"/>
            <a:ext cx="9144000" cy="6858000"/>
          </a:xfrm>
        </p:spPr>
        <p:txBody>
          <a:bodyPr/>
          <a:lstStyle/>
          <a:p>
            <a:pPr marL="514350" indent="-514350" eaLnBrk="1" hangingPunct="1">
              <a:buFont typeface="Wingdings" pitchFamily="2" charset="2"/>
              <a:buNone/>
              <a:defRPr/>
            </a:pPr>
            <a:r>
              <a:rPr lang="it-IT" sz="2500" i="1" dirty="0" smtClean="0">
                <a:latin typeface="Tahoma" pitchFamily="34" charset="0"/>
                <a:ea typeface="Tahoma" pitchFamily="34" charset="0"/>
                <a:cs typeface="Tahoma" pitchFamily="34" charset="0"/>
              </a:rPr>
              <a:t>Specificare se</a:t>
            </a:r>
            <a:r>
              <a:rPr lang="it-IT" sz="2500" dirty="0" smtClean="0">
                <a:latin typeface="Tahoma" pitchFamily="34" charset="0"/>
                <a:ea typeface="Tahoma" pitchFamily="34" charset="0"/>
                <a:cs typeface="Tahoma" pitchFamily="34" charset="0"/>
              </a:rPr>
              <a:t>:</a:t>
            </a:r>
          </a:p>
          <a:p>
            <a:pPr marL="514350" indent="-514350" eaLnBrk="1" hangingPunct="1">
              <a:buFont typeface="Wingdings" pitchFamily="2" charset="2"/>
              <a:buNone/>
              <a:defRPr/>
            </a:pPr>
            <a:r>
              <a:rPr lang="it-IT" sz="2500" dirty="0" smtClean="0">
                <a:latin typeface="Tahoma" pitchFamily="34" charset="0"/>
                <a:ea typeface="Tahoma" pitchFamily="34" charset="0"/>
                <a:cs typeface="Tahoma" pitchFamily="34" charset="0"/>
              </a:rPr>
              <a:t>	</a:t>
            </a:r>
            <a:r>
              <a:rPr lang="it-IT" sz="2500" u="sng" dirty="0" smtClean="0">
                <a:latin typeface="Tahoma" pitchFamily="34" charset="0"/>
                <a:ea typeface="Tahoma" pitchFamily="34" charset="0"/>
                <a:cs typeface="Tahoma" pitchFamily="34" charset="0"/>
              </a:rPr>
              <a:t>Con feticismo</a:t>
            </a:r>
            <a:r>
              <a:rPr lang="it-IT" sz="2500" dirty="0" smtClean="0">
                <a:latin typeface="Tahoma" pitchFamily="34" charset="0"/>
                <a:ea typeface="Tahoma" pitchFamily="34" charset="0"/>
                <a:cs typeface="Tahoma" pitchFamily="34" charset="0"/>
              </a:rPr>
              <a:t>: se eccitato sessualmente da tessuti, materiali o indumenti.</a:t>
            </a:r>
            <a:endParaRPr lang="it-IT" sz="2500" u="sng" dirty="0" smtClean="0">
              <a:latin typeface="Tahoma" pitchFamily="34" charset="0"/>
              <a:ea typeface="Tahoma" pitchFamily="34" charset="0"/>
              <a:cs typeface="Tahoma" pitchFamily="34" charset="0"/>
            </a:endParaRPr>
          </a:p>
          <a:p>
            <a:pPr marL="514350" indent="-514350" eaLnBrk="1" hangingPunct="1">
              <a:buFont typeface="Wingdings" pitchFamily="2" charset="2"/>
              <a:buNone/>
              <a:defRPr/>
            </a:pPr>
            <a:r>
              <a:rPr lang="it-IT" sz="2500" dirty="0" smtClean="0">
                <a:latin typeface="Tahoma" pitchFamily="34" charset="0"/>
                <a:ea typeface="Tahoma" pitchFamily="34" charset="0"/>
                <a:cs typeface="Tahoma" pitchFamily="34" charset="0"/>
              </a:rPr>
              <a:t>	</a:t>
            </a:r>
            <a:r>
              <a:rPr lang="it-IT" sz="2500" u="sng" dirty="0" smtClean="0">
                <a:latin typeface="Tahoma" pitchFamily="34" charset="0"/>
                <a:ea typeface="Tahoma" pitchFamily="34" charset="0"/>
                <a:cs typeface="Tahoma" pitchFamily="34" charset="0"/>
              </a:rPr>
              <a:t>Con </a:t>
            </a:r>
            <a:r>
              <a:rPr lang="it-IT" sz="2500" u="sng" dirty="0" err="1" smtClean="0">
                <a:latin typeface="Tahoma" pitchFamily="34" charset="0"/>
                <a:ea typeface="Tahoma" pitchFamily="34" charset="0"/>
                <a:cs typeface="Tahoma" pitchFamily="34" charset="0"/>
              </a:rPr>
              <a:t>autoginefilia</a:t>
            </a:r>
            <a:r>
              <a:rPr lang="it-IT" sz="2500" dirty="0" smtClean="0">
                <a:latin typeface="Tahoma" pitchFamily="34" charset="0"/>
                <a:ea typeface="Tahoma" pitchFamily="34" charset="0"/>
                <a:cs typeface="Tahoma" pitchFamily="34" charset="0"/>
              </a:rPr>
              <a:t>: se eccitato sessualmente da pensieri o immagini di sé come femmina.</a:t>
            </a:r>
            <a:endParaRPr lang="it-IT" sz="2500" u="sng" dirty="0" smtClean="0">
              <a:latin typeface="Tahoma" pitchFamily="34" charset="0"/>
              <a:ea typeface="Tahoma" pitchFamily="34" charset="0"/>
              <a:cs typeface="Tahoma" pitchFamily="34" charset="0"/>
            </a:endParaRPr>
          </a:p>
          <a:p>
            <a:pPr marL="514350" indent="-514350" eaLnBrk="1" hangingPunct="1">
              <a:buFont typeface="Wingdings" pitchFamily="2" charset="2"/>
              <a:buNone/>
              <a:defRPr/>
            </a:pPr>
            <a:endParaRPr lang="it-IT" sz="2500" dirty="0" smtClean="0">
              <a:latin typeface="Tahoma" pitchFamily="34" charset="0"/>
              <a:ea typeface="Tahoma" pitchFamily="34" charset="0"/>
              <a:cs typeface="Tahoma" pitchFamily="34" charset="0"/>
            </a:endParaRPr>
          </a:p>
          <a:p>
            <a:pPr marL="514350" indent="-514350" eaLnBrk="1" hangingPunct="1">
              <a:buFont typeface="Wingdings" pitchFamily="2" charset="2"/>
              <a:buNone/>
              <a:defRPr/>
            </a:pPr>
            <a:r>
              <a:rPr lang="it-IT" sz="2400" i="1" dirty="0" smtClean="0">
                <a:latin typeface="Tahoma" pitchFamily="34" charset="0"/>
                <a:ea typeface="Tahoma" pitchFamily="34" charset="0"/>
                <a:cs typeface="Tahoma" pitchFamily="34" charset="0"/>
              </a:rPr>
              <a:t>Specificare se</a:t>
            </a:r>
            <a:r>
              <a:rPr lang="it-IT" sz="2400" dirty="0" smtClean="0">
                <a:latin typeface="Tahoma" pitchFamily="34" charset="0"/>
                <a:ea typeface="Tahoma" pitchFamily="34" charset="0"/>
                <a:cs typeface="Tahoma" pitchFamily="34" charset="0"/>
              </a:rPr>
              <a:t>:</a:t>
            </a:r>
          </a:p>
          <a:p>
            <a:pPr marL="514350" indent="-514350" eaLnBrk="1" hangingPunct="1">
              <a:buFont typeface="Wingdings" pitchFamily="2" charset="2"/>
              <a:buNone/>
              <a:defRPr/>
            </a:pPr>
            <a:r>
              <a:rPr lang="it-IT" sz="2400" u="sng" dirty="0" smtClean="0">
                <a:latin typeface="Tahoma" pitchFamily="34" charset="0"/>
                <a:ea typeface="Tahoma" pitchFamily="34" charset="0"/>
                <a:cs typeface="Tahoma" pitchFamily="34" charset="0"/>
              </a:rPr>
              <a:t>In ambiente controllato</a:t>
            </a:r>
            <a:r>
              <a:rPr lang="it-IT" sz="2400" dirty="0" smtClean="0">
                <a:latin typeface="Tahoma" pitchFamily="34" charset="0"/>
                <a:ea typeface="Tahoma" pitchFamily="34" charset="0"/>
                <a:cs typeface="Tahoma" pitchFamily="34" charset="0"/>
              </a:rPr>
              <a:t>: Questo </a:t>
            </a:r>
            <a:r>
              <a:rPr lang="it-IT" sz="2400" dirty="0" err="1" smtClean="0">
                <a:latin typeface="Tahoma" pitchFamily="34" charset="0"/>
                <a:ea typeface="Tahoma" pitchFamily="34" charset="0"/>
                <a:cs typeface="Tahoma" pitchFamily="34" charset="0"/>
              </a:rPr>
              <a:t>specificatore</a:t>
            </a:r>
            <a:r>
              <a:rPr lang="it-IT" sz="2400" dirty="0" smtClean="0">
                <a:latin typeface="Tahoma" pitchFamily="34" charset="0"/>
                <a:ea typeface="Tahoma" pitchFamily="34" charset="0"/>
                <a:cs typeface="Tahoma" pitchFamily="34" charset="0"/>
              </a:rPr>
              <a:t> è applicabile principalmente a individui che vivono in ambienti istituzionali o altri ambienti dove le possibilità di compiere atti voyeuristici sono limitate.</a:t>
            </a:r>
          </a:p>
          <a:p>
            <a:pPr marL="514350" indent="-514350" eaLnBrk="1" hangingPunct="1">
              <a:buFont typeface="Wingdings" pitchFamily="2" charset="2"/>
              <a:buNone/>
              <a:defRPr/>
            </a:pPr>
            <a:r>
              <a:rPr lang="it-IT" sz="2400" u="sng" dirty="0" smtClean="0">
                <a:latin typeface="Tahoma" pitchFamily="34" charset="0"/>
                <a:ea typeface="Tahoma" pitchFamily="34" charset="0"/>
                <a:cs typeface="Tahoma" pitchFamily="34" charset="0"/>
              </a:rPr>
              <a:t>In remissione completa</a:t>
            </a:r>
            <a:r>
              <a:rPr lang="it-IT" sz="2400" dirty="0" smtClean="0">
                <a:latin typeface="Tahoma" pitchFamily="34" charset="0"/>
                <a:ea typeface="Tahoma" pitchFamily="34" charset="0"/>
                <a:cs typeface="Tahoma" pitchFamily="34" charset="0"/>
              </a:rPr>
              <a:t>: L’individuo non ha messo in atto tali desideri con una persona non consenziente e si è verificato alcun disagio o compromissione del funzionamento in ambito sociale, lavorativo o in altre aree importanti, per almeno 5 anni e all’interno di un ambiente non controllato</a:t>
            </a:r>
            <a:r>
              <a:rPr lang="it-IT" sz="2400" dirty="0" smtClean="0"/>
              <a:t>.</a:t>
            </a:r>
            <a:endParaRPr lang="it-IT" sz="2400" dirty="0" smtClean="0">
              <a:latin typeface="Tahoma" pitchFamily="34" charset="0"/>
              <a:ea typeface="Tahoma" pitchFamily="34" charset="0"/>
              <a:cs typeface="Tahoma" pitchFamily="34" charset="0"/>
            </a:endParaRPr>
          </a:p>
          <a:p>
            <a:pPr eaLnBrk="1" hangingPunct="1">
              <a:defRPr/>
            </a:pPr>
            <a:endParaRPr lang="it-IT"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7584" y="0"/>
            <a:ext cx="8316416" cy="5907360"/>
          </a:xfrm>
        </p:spPr>
        <p:txBody>
          <a:bodyPr/>
          <a:lstStyle/>
          <a:p>
            <a:pPr marL="0" indent="0">
              <a:buNone/>
            </a:pPr>
            <a:r>
              <a:rPr lang="it-IT" sz="2800" dirty="0" smtClean="0">
                <a:latin typeface="Tahoma" pitchFamily="34" charset="0"/>
                <a:ea typeface="Tahoma" pitchFamily="34" charset="0"/>
                <a:cs typeface="Tahoma" pitchFamily="34" charset="0"/>
              </a:rPr>
              <a:t>Solo uno o due capi di abbigliamento o tutti, incluso make up e parrucche </a:t>
            </a:r>
            <a:r>
              <a:rPr lang="it-IT" sz="2800" dirty="0" smtClean="0">
                <a:effectLst/>
                <a:latin typeface="Tahoma" pitchFamily="34" charset="0"/>
                <a:cs typeface="Times New Roman" pitchFamily="18" charset="0"/>
                <a:sym typeface="Wingdings" pitchFamily="2" charset="2"/>
              </a:rPr>
              <a:t>♀</a:t>
            </a:r>
          </a:p>
          <a:p>
            <a:pPr marL="0" indent="0">
              <a:buNone/>
            </a:pPr>
            <a:r>
              <a:rPr lang="it-IT" sz="2800" dirty="0" smtClean="0">
                <a:latin typeface="Tahoma" pitchFamily="34" charset="0"/>
                <a:ea typeface="Tahoma" pitchFamily="34" charset="0"/>
                <a:cs typeface="Tahoma" pitchFamily="34" charset="0"/>
              </a:rPr>
              <a:t>Quasi </a:t>
            </a:r>
            <a:r>
              <a:rPr lang="it-IT" sz="2800" dirty="0" err="1" smtClean="0">
                <a:latin typeface="Tahoma" pitchFamily="34" charset="0"/>
                <a:ea typeface="Tahoma" pitchFamily="34" charset="0"/>
                <a:cs typeface="Tahoma" pitchFamily="34" charset="0"/>
              </a:rPr>
              <a:t>esculisavemnte</a:t>
            </a:r>
            <a:r>
              <a:rPr lang="it-IT" sz="2800" dirty="0" smtClean="0">
                <a:latin typeface="Tahoma" pitchFamily="34" charset="0"/>
                <a:ea typeface="Tahoma" pitchFamily="34" charset="0"/>
                <a:cs typeface="Tahoma" pitchFamily="34" charset="0"/>
              </a:rPr>
              <a:t>  </a:t>
            </a:r>
            <a:r>
              <a:rPr lang="it-IT" sz="2800" dirty="0" smtClean="0">
                <a:latin typeface="Tahoma" pitchFamily="34" charset="0"/>
                <a:cs typeface="Times New Roman" pitchFamily="18" charset="0"/>
                <a:sym typeface="Wingdings" pitchFamily="2" charset="2"/>
              </a:rPr>
              <a:t>♂</a:t>
            </a:r>
          </a:p>
          <a:p>
            <a:pPr marL="0" indent="0">
              <a:buNone/>
            </a:pPr>
            <a:r>
              <a:rPr lang="it-IT" sz="2800" dirty="0" smtClean="0">
                <a:latin typeface="Tahoma" pitchFamily="34" charset="0"/>
                <a:ea typeface="Tahoma" pitchFamily="34" charset="0"/>
                <a:cs typeface="Times New Roman" pitchFamily="18" charset="0"/>
                <a:sym typeface="Wingdings" pitchFamily="2" charset="2"/>
              </a:rPr>
              <a:t>Erezione; nei più giovani spesso masturbazione, poi imparano a trattenersi per prolungare il piacere. Se con partner senza </a:t>
            </a:r>
            <a:r>
              <a:rPr lang="it-IT" sz="2800" dirty="0" err="1" smtClean="0">
                <a:latin typeface="Tahoma" pitchFamily="34" charset="0"/>
                <a:ea typeface="Tahoma" pitchFamily="34" charset="0"/>
                <a:cs typeface="Times New Roman" pitchFamily="18" charset="0"/>
                <a:sym typeface="Wingdings" pitchFamily="2" charset="2"/>
              </a:rPr>
              <a:t>cross-dressing</a:t>
            </a:r>
            <a:r>
              <a:rPr lang="it-IT" sz="2800" dirty="0" smtClean="0">
                <a:latin typeface="Tahoma" pitchFamily="34" charset="0"/>
                <a:ea typeface="Tahoma" pitchFamily="34" charset="0"/>
                <a:cs typeface="Times New Roman" pitchFamily="18" charset="0"/>
                <a:sym typeface="Wingdings" pitchFamily="2" charset="2"/>
              </a:rPr>
              <a:t> (reale o fantasie segrete) difficoltà a mantenere erezione adeguata</a:t>
            </a:r>
          </a:p>
          <a:p>
            <a:pPr marL="0" indent="0">
              <a:buNone/>
            </a:pPr>
            <a:r>
              <a:rPr lang="it-IT" sz="2800" dirty="0" smtClean="0">
                <a:latin typeface="Tahoma" pitchFamily="34" charset="0"/>
                <a:ea typeface="Tahoma" pitchFamily="34" charset="0"/>
                <a:cs typeface="Times New Roman" pitchFamily="18" charset="0"/>
                <a:sym typeface="Wingdings" pitchFamily="2" charset="2"/>
              </a:rPr>
              <a:t>“disfare e rifare”</a:t>
            </a:r>
          </a:p>
          <a:p>
            <a:pPr marL="0" indent="0">
              <a:buNone/>
            </a:pPr>
            <a:r>
              <a:rPr lang="it-IT" sz="2800" dirty="0" err="1" smtClean="0">
                <a:latin typeface="Tahoma" pitchFamily="34" charset="0"/>
                <a:ea typeface="Tahoma" pitchFamily="34" charset="0"/>
                <a:cs typeface="Times New Roman" pitchFamily="18" charset="0"/>
                <a:sym typeface="Wingdings" pitchFamily="2" charset="2"/>
              </a:rPr>
              <a:t>Autoginefelia</a:t>
            </a:r>
            <a:r>
              <a:rPr lang="it-IT" sz="2800" dirty="0" smtClean="0">
                <a:latin typeface="Tahoma" pitchFamily="34" charset="0"/>
                <a:ea typeface="Tahoma" pitchFamily="34" charset="0"/>
                <a:cs typeface="Times New Roman" pitchFamily="18" charset="0"/>
                <a:sym typeface="Wingdings" pitchFamily="2" charset="2"/>
              </a:rPr>
              <a:t>: avere caratteristiche </a:t>
            </a:r>
            <a:r>
              <a:rPr lang="it-IT" sz="2800" dirty="0" smtClean="0">
                <a:effectLst/>
                <a:latin typeface="Tahoma" pitchFamily="34" charset="0"/>
                <a:cs typeface="Times New Roman" pitchFamily="18" charset="0"/>
                <a:sym typeface="Wingdings" pitchFamily="2" charset="2"/>
              </a:rPr>
              <a:t>♀: mestruazioni, allattare, seni, lavorare a maglia</a:t>
            </a:r>
          </a:p>
          <a:p>
            <a:pPr marL="0" indent="0">
              <a:buNone/>
            </a:pPr>
            <a:r>
              <a:rPr lang="it-IT" sz="2800" dirty="0" smtClean="0">
                <a:effectLst/>
                <a:latin typeface="Tahoma" pitchFamily="34" charset="0"/>
                <a:ea typeface="Tahoma" pitchFamily="34" charset="0"/>
                <a:cs typeface="Times New Roman" pitchFamily="18" charset="0"/>
                <a:sym typeface="Wingdings" pitchFamily="2" charset="2"/>
              </a:rPr>
              <a:t>Quasi tutti etero</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9552" y="0"/>
            <a:ext cx="8604448" cy="6096000"/>
          </a:xfrm>
        </p:spPr>
        <p:txBody>
          <a:bodyPr/>
          <a:lstStyle/>
          <a:p>
            <a:pPr marL="0" indent="0">
              <a:buNone/>
            </a:pPr>
            <a:r>
              <a:rPr lang="it-IT" sz="2400" dirty="0" smtClean="0">
                <a:effectLst/>
                <a:latin typeface="Tahoma" pitchFamily="34" charset="0"/>
                <a:ea typeface="Tahoma" pitchFamily="34" charset="0"/>
                <a:cs typeface="Times New Roman" pitchFamily="18" charset="0"/>
                <a:sym typeface="Wingdings" pitchFamily="2" charset="2"/>
              </a:rPr>
              <a:t>Sviluppo dall’infanzia, inizio con predilezione per un capo </a:t>
            </a:r>
            <a:r>
              <a:rPr lang="it-IT" sz="2400" dirty="0" smtClean="0">
                <a:effectLst/>
                <a:latin typeface="Tahoma" pitchFamily="34" charset="0"/>
                <a:cs typeface="Times New Roman" pitchFamily="18" charset="0"/>
                <a:sym typeface="Wingdings" pitchFamily="2" charset="2"/>
              </a:rPr>
              <a:t>♀</a:t>
            </a:r>
            <a:r>
              <a:rPr lang="it-IT" sz="2400" dirty="0" smtClean="0">
                <a:effectLst/>
                <a:latin typeface="Tahoma" pitchFamily="34" charset="0"/>
                <a:ea typeface="Tahoma" pitchFamily="34" charset="0"/>
                <a:cs typeface="Times New Roman" pitchFamily="18" charset="0"/>
                <a:sym typeface="Wingdings" pitchFamily="2" charset="2"/>
              </a:rPr>
              <a:t>, poi indossare abiti </a:t>
            </a:r>
            <a:r>
              <a:rPr lang="it-IT" sz="2400" dirty="0" smtClean="0">
                <a:effectLst/>
                <a:latin typeface="Tahoma" pitchFamily="34" charset="0"/>
                <a:cs typeface="Times New Roman" pitchFamily="18" charset="0"/>
                <a:sym typeface="Wingdings" pitchFamily="2" charset="2"/>
              </a:rPr>
              <a:t>♀ stimola erezione e può portare a prima eiaculazione</a:t>
            </a:r>
          </a:p>
          <a:p>
            <a:pPr marL="0" indent="0">
              <a:buNone/>
            </a:pPr>
            <a:r>
              <a:rPr lang="it-IT" sz="2400" dirty="0" smtClean="0">
                <a:effectLst/>
                <a:latin typeface="Tahoma" pitchFamily="34" charset="0"/>
                <a:ea typeface="Tahoma" pitchFamily="34" charset="0"/>
                <a:cs typeface="Times New Roman" pitchFamily="18" charset="0"/>
                <a:sym typeface="Wingdings" pitchFamily="2" charset="2"/>
              </a:rPr>
              <a:t>Poi eccitazione sex può scemare e rimanere solo benessere</a:t>
            </a:r>
          </a:p>
          <a:p>
            <a:pPr marL="0" indent="0">
              <a:buNone/>
            </a:pPr>
            <a:r>
              <a:rPr lang="it-IT" sz="2400" dirty="0" smtClean="0">
                <a:effectLst/>
                <a:latin typeface="Tahoma" pitchFamily="34" charset="0"/>
                <a:ea typeface="Tahoma" pitchFamily="34" charset="0"/>
                <a:cs typeface="Times New Roman" pitchFamily="18" charset="0"/>
                <a:sym typeface="Wingdings" pitchFamily="2" charset="2"/>
              </a:rPr>
              <a:t>A volte scema se si innamorano di una </a:t>
            </a:r>
            <a:r>
              <a:rPr lang="it-IT" sz="2400" dirty="0" smtClean="0">
                <a:effectLst/>
                <a:latin typeface="Tahoma" pitchFamily="34" charset="0"/>
                <a:cs typeface="Times New Roman" pitchFamily="18" charset="0"/>
                <a:sym typeface="Wingdings" pitchFamily="2" charset="2"/>
              </a:rPr>
              <a:t>♀ ma poi torna con il disagio</a:t>
            </a:r>
          </a:p>
          <a:p>
            <a:pPr marL="0" indent="0">
              <a:buNone/>
            </a:pPr>
            <a:r>
              <a:rPr lang="it-IT" sz="2400" dirty="0" smtClean="0">
                <a:effectLst/>
                <a:latin typeface="Tahoma" pitchFamily="34" charset="0"/>
                <a:ea typeface="Tahoma" pitchFamily="34" charset="0"/>
                <a:cs typeface="Times New Roman" pitchFamily="18" charset="0"/>
                <a:sym typeface="Wingdings" pitchFamily="2" charset="2"/>
              </a:rPr>
              <a:t>A volte sfocia in disforia di genere</a:t>
            </a:r>
          </a:p>
          <a:p>
            <a:pPr marL="0" indent="0">
              <a:buNone/>
            </a:pPr>
            <a:r>
              <a:rPr lang="it-IT" sz="2400" dirty="0" smtClean="0">
                <a:effectLst/>
                <a:latin typeface="Tahoma" pitchFamily="34" charset="0"/>
                <a:ea typeface="Tahoma" pitchFamily="34" charset="0"/>
                <a:cs typeface="Times New Roman" pitchFamily="18" charset="0"/>
                <a:sym typeface="Wingdings" pitchFamily="2" charset="2"/>
              </a:rPr>
              <a:t>Diminuisce con l’età</a:t>
            </a:r>
          </a:p>
          <a:p>
            <a:pPr marL="0" indent="0">
              <a:buNone/>
            </a:pPr>
            <a:r>
              <a:rPr lang="it-IT" sz="2400" dirty="0" smtClean="0">
                <a:effectLst/>
                <a:latin typeface="Tahoma" pitchFamily="34" charset="0"/>
                <a:ea typeface="Tahoma" pitchFamily="34" charset="0"/>
                <a:cs typeface="Times New Roman" pitchFamily="18" charset="0"/>
                <a:sym typeface="Wingdings" pitchFamily="2" charset="2"/>
              </a:rPr>
              <a:t>Interferisce con desiderio di matrimonio convenzionale o relazioni sentimentali con </a:t>
            </a:r>
            <a:r>
              <a:rPr lang="it-IT" sz="2400" dirty="0" smtClean="0">
                <a:effectLst/>
                <a:latin typeface="Tahoma" pitchFamily="34" charset="0"/>
                <a:cs typeface="Times New Roman" pitchFamily="18" charset="0"/>
                <a:sym typeface="Wingdings" pitchFamily="2" charset="2"/>
              </a:rPr>
              <a:t>♀</a:t>
            </a:r>
            <a:endParaRPr lang="it-IT" sz="2400" dirty="0" smtClean="0">
              <a:latin typeface="Tahoma" pitchFamily="34" charset="0"/>
              <a:ea typeface="Tahoma" pitchFamily="34" charset="0"/>
              <a:cs typeface="Tahoma" pitchFamily="34" charset="0"/>
            </a:endParaRPr>
          </a:p>
          <a:p>
            <a:pPr marL="0" indent="0">
              <a:buNone/>
            </a:pPr>
            <a:r>
              <a:rPr lang="it-IT" sz="2400" dirty="0" smtClean="0">
                <a:effectLst/>
                <a:latin typeface="Tahoma" pitchFamily="34" charset="0"/>
                <a:ea typeface="Tahoma" pitchFamily="34" charset="0"/>
                <a:cs typeface="Times New Roman" pitchFamily="18" charset="0"/>
                <a:sym typeface="Wingdings" pitchFamily="2" charset="2"/>
              </a:rPr>
              <a:t>Diagnosi differenziale: feticismo, disforia di genere</a:t>
            </a:r>
          </a:p>
          <a:p>
            <a:pPr marL="0" indent="0">
              <a:buNone/>
            </a:pPr>
            <a:r>
              <a:rPr lang="it-IT" sz="2400" dirty="0" err="1" smtClean="0">
                <a:effectLst/>
                <a:latin typeface="Tahoma" pitchFamily="34" charset="0"/>
                <a:ea typeface="Tahoma" pitchFamily="34" charset="0"/>
                <a:cs typeface="Times New Roman" pitchFamily="18" charset="0"/>
                <a:sym typeface="Wingdings" pitchFamily="2" charset="2"/>
              </a:rPr>
              <a:t>Comorbilità</a:t>
            </a:r>
            <a:r>
              <a:rPr lang="it-IT" sz="2400" dirty="0" smtClean="0">
                <a:effectLst/>
                <a:latin typeface="Tahoma" pitchFamily="34" charset="0"/>
                <a:ea typeface="Tahoma" pitchFamily="34" charset="0"/>
                <a:cs typeface="Times New Roman" pitchFamily="18" charset="0"/>
                <a:sym typeface="Wingdings" pitchFamily="2" charset="2"/>
              </a:rPr>
              <a:t>: feticismo e masochismo. Asfissia autoerotica spesso esito fatale</a:t>
            </a:r>
            <a:endParaRPr lang="it-IT"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8313" y="981075"/>
            <a:ext cx="8675687" cy="5114925"/>
          </a:xfrm>
        </p:spPr>
        <p:txBody>
          <a:bodyPr/>
          <a:lstStyle/>
          <a:p>
            <a:pPr eaLnBrk="1" hangingPunct="1">
              <a:buFont typeface="Wingdings" pitchFamily="2" charset="2"/>
              <a:buNone/>
              <a:defRPr/>
            </a:pPr>
            <a:r>
              <a:rPr lang="it-IT" dirty="0" smtClean="0">
                <a:latin typeface="Tahoma" pitchFamily="34" charset="0"/>
                <a:ea typeface="Tahoma" pitchFamily="34" charset="0"/>
                <a:cs typeface="Tahoma" pitchFamily="34" charset="0"/>
              </a:rPr>
              <a:t>	Due gruppi che seguono i comuni schemi di classificazione.</a:t>
            </a:r>
          </a:p>
          <a:p>
            <a:pPr marL="514350" indent="-514350" eaLnBrk="1" hangingPunct="1">
              <a:buFont typeface="Wingdings" pitchFamily="2" charset="2"/>
              <a:buAutoNum type="arabicParenR"/>
              <a:defRPr/>
            </a:pPr>
            <a:r>
              <a:rPr lang="it-IT" i="1" dirty="0" smtClean="0">
                <a:latin typeface="Tahoma" pitchFamily="34" charset="0"/>
                <a:ea typeface="Tahoma" pitchFamily="34" charset="0"/>
                <a:cs typeface="Tahoma" pitchFamily="34" charset="0"/>
              </a:rPr>
              <a:t>Predilezione per attività inconsuete</a:t>
            </a:r>
            <a:r>
              <a:rPr lang="it-IT" dirty="0" smtClean="0">
                <a:latin typeface="Tahoma" pitchFamily="34" charset="0"/>
                <a:ea typeface="Tahoma" pitchFamily="34" charset="0"/>
                <a:cs typeface="Tahoma" pitchFamily="34" charset="0"/>
              </a:rPr>
              <a:t>: divisi in </a:t>
            </a:r>
            <a:r>
              <a:rPr lang="it-IT" i="1" dirty="0" smtClean="0">
                <a:latin typeface="Tahoma" pitchFamily="34" charset="0"/>
                <a:ea typeface="Tahoma" pitchFamily="34" charset="0"/>
                <a:cs typeface="Tahoma" pitchFamily="34" charset="0"/>
              </a:rPr>
              <a:t>disturbi del corteggiamento</a:t>
            </a:r>
            <a:r>
              <a:rPr lang="it-IT" dirty="0" smtClean="0">
                <a:latin typeface="Tahoma" pitchFamily="34" charset="0"/>
                <a:ea typeface="Tahoma" pitchFamily="34" charset="0"/>
                <a:cs typeface="Tahoma" pitchFamily="34" charset="0"/>
              </a:rPr>
              <a:t>, che assomigliano in modo distorto a componenti del comportamento di corteggiamento (disturbi voyeuristico, </a:t>
            </a:r>
            <a:r>
              <a:rPr lang="it-IT" dirty="0" err="1" smtClean="0">
                <a:latin typeface="Tahoma" pitchFamily="34" charset="0"/>
                <a:ea typeface="Tahoma" pitchFamily="34" charset="0"/>
                <a:cs typeface="Tahoma" pitchFamily="34" charset="0"/>
              </a:rPr>
              <a:t>froutteuristico</a:t>
            </a:r>
            <a:r>
              <a:rPr lang="it-IT" dirty="0" smtClean="0">
                <a:latin typeface="Tahoma" pitchFamily="34" charset="0"/>
                <a:ea typeface="Tahoma" pitchFamily="34" charset="0"/>
                <a:cs typeface="Tahoma" pitchFamily="34" charset="0"/>
              </a:rPr>
              <a:t> e esibizionistico), e </a:t>
            </a:r>
            <a:r>
              <a:rPr lang="it-IT" i="1" dirty="0" smtClean="0">
                <a:latin typeface="Tahoma" pitchFamily="34" charset="0"/>
                <a:ea typeface="Tahoma" pitchFamily="34" charset="0"/>
                <a:cs typeface="Tahoma" pitchFamily="34" charset="0"/>
              </a:rPr>
              <a:t>disturbi </a:t>
            </a:r>
            <a:r>
              <a:rPr lang="it-IT" i="1" dirty="0" err="1" smtClean="0">
                <a:latin typeface="Tahoma" pitchFamily="34" charset="0"/>
                <a:ea typeface="Tahoma" pitchFamily="34" charset="0"/>
                <a:cs typeface="Tahoma" pitchFamily="34" charset="0"/>
              </a:rPr>
              <a:t>algolagnici</a:t>
            </a:r>
            <a:r>
              <a:rPr lang="it-IT" dirty="0" smtClean="0">
                <a:latin typeface="Tahoma" pitchFamily="34" charset="0"/>
                <a:ea typeface="Tahoma" pitchFamily="34" charset="0"/>
                <a:cs typeface="Tahoma" pitchFamily="34" charset="0"/>
              </a:rPr>
              <a:t>, che implicano dolore e sofferenza (masochismo sex e sadismo sex)</a:t>
            </a:r>
          </a:p>
          <a:p>
            <a:pPr marL="514350" indent="-514350" eaLnBrk="1" hangingPunct="1">
              <a:buFont typeface="Wingdings" pitchFamily="2" charset="2"/>
              <a:buAutoNum type="arabicParenR"/>
              <a:defRPr/>
            </a:pPr>
            <a:r>
              <a:rPr lang="it-IT" i="1" dirty="0" smtClean="0">
                <a:latin typeface="Tahoma" pitchFamily="34" charset="0"/>
                <a:ea typeface="Tahoma" pitchFamily="34" charset="0"/>
                <a:cs typeface="Tahoma" pitchFamily="34" charset="0"/>
              </a:rPr>
              <a:t>Predilezione per l’atipicità dell’oggetto sex: </a:t>
            </a:r>
            <a:r>
              <a:rPr lang="it-IT" dirty="0" smtClean="0">
                <a:latin typeface="Tahoma" pitchFamily="34" charset="0"/>
                <a:ea typeface="Tahoma" pitchFamily="34" charset="0"/>
                <a:cs typeface="Tahoma" pitchFamily="34" charset="0"/>
              </a:rPr>
              <a:t>comprendono</a:t>
            </a:r>
            <a:r>
              <a:rPr lang="it-IT" i="1" dirty="0" smtClean="0">
                <a:latin typeface="Tahoma" pitchFamily="34" charset="0"/>
                <a:ea typeface="Tahoma" pitchFamily="34" charset="0"/>
                <a:cs typeface="Tahoma" pitchFamily="34" charset="0"/>
              </a:rPr>
              <a:t> </a:t>
            </a:r>
            <a:r>
              <a:rPr lang="it-IT" dirty="0" smtClean="0">
                <a:latin typeface="Tahoma" pitchFamily="34" charset="0"/>
                <a:ea typeface="Tahoma" pitchFamily="34" charset="0"/>
                <a:cs typeface="Tahoma" pitchFamily="34" charset="0"/>
              </a:rPr>
              <a:t>un disturbo in cui l’attenzione è diretta verso altri esseri umani (d. </a:t>
            </a:r>
            <a:r>
              <a:rPr lang="it-IT" dirty="0" err="1" smtClean="0">
                <a:latin typeface="Tahoma" pitchFamily="34" charset="0"/>
                <a:ea typeface="Tahoma" pitchFamily="34" charset="0"/>
                <a:cs typeface="Tahoma" pitchFamily="34" charset="0"/>
              </a:rPr>
              <a:t>pedofilico</a:t>
            </a:r>
            <a:r>
              <a:rPr lang="it-IT" dirty="0" smtClean="0">
                <a:latin typeface="Tahoma" pitchFamily="34" charset="0"/>
                <a:ea typeface="Tahoma" pitchFamily="34" charset="0"/>
                <a:cs typeface="Tahoma" pitchFamily="34" charset="0"/>
              </a:rPr>
              <a:t>) e due in cui è diretta altrove (d. feticistico e da travestitismo)</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0" y="260350"/>
            <a:ext cx="8853488" cy="936625"/>
          </a:xfrm>
        </p:spPr>
        <p:txBody>
          <a:bodyPr/>
          <a:lstStyle/>
          <a:p>
            <a:pPr algn="ctr" eaLnBrk="1" hangingPunct="1">
              <a:defRPr/>
            </a:pPr>
            <a:r>
              <a:rPr lang="it-IT" sz="4400" dirty="0" smtClean="0">
                <a:latin typeface="Tahoma" pitchFamily="34" charset="0"/>
              </a:rPr>
              <a:t>PARAFILICO SPECIFICO CON ALTRA SPECIFICAZIONE</a:t>
            </a:r>
          </a:p>
        </p:txBody>
      </p:sp>
      <p:sp>
        <p:nvSpPr>
          <p:cNvPr id="6" name="Segnaposto contenuto 5"/>
          <p:cNvSpPr>
            <a:spLocks noGrp="1"/>
          </p:cNvSpPr>
          <p:nvPr>
            <p:ph idx="1"/>
          </p:nvPr>
        </p:nvSpPr>
        <p:spPr>
          <a:xfrm>
            <a:off x="323850" y="1916113"/>
            <a:ext cx="8820150" cy="4392612"/>
          </a:xfrm>
        </p:spPr>
        <p:txBody>
          <a:bodyPr/>
          <a:lstStyle/>
          <a:p>
            <a:pPr marL="514350" indent="-514350" eaLnBrk="1" hangingPunct="1">
              <a:buFont typeface="Wingdings" pitchFamily="2" charset="2"/>
              <a:buNone/>
              <a:defRPr/>
            </a:pPr>
            <a:r>
              <a:rPr lang="it-IT" sz="2400" dirty="0" smtClean="0">
                <a:latin typeface="Tahoma" pitchFamily="34" charset="0"/>
                <a:ea typeface="Tahoma" pitchFamily="34" charset="0"/>
                <a:cs typeface="Tahoma" pitchFamily="34" charset="0"/>
              </a:rPr>
              <a:t>ESEMPI: scatologia telefonica (telefonate oscene), necrofilia (cadaveri), zoofilia (animali), coprofilia (feci), </a:t>
            </a:r>
            <a:r>
              <a:rPr lang="it-IT" sz="2400" dirty="0" err="1" smtClean="0">
                <a:latin typeface="Tahoma" pitchFamily="34" charset="0"/>
                <a:ea typeface="Tahoma" pitchFamily="34" charset="0"/>
                <a:cs typeface="Tahoma" pitchFamily="34" charset="0"/>
              </a:rPr>
              <a:t>clismafilia</a:t>
            </a:r>
            <a:r>
              <a:rPr lang="it-IT" sz="2400" dirty="0" smtClean="0">
                <a:latin typeface="Tahoma" pitchFamily="34" charset="0"/>
                <a:ea typeface="Tahoma" pitchFamily="34" charset="0"/>
                <a:cs typeface="Tahoma" pitchFamily="34" charset="0"/>
              </a:rPr>
              <a:t> (clisteri), </a:t>
            </a:r>
            <a:r>
              <a:rPr lang="it-IT" sz="2400" dirty="0" err="1" smtClean="0">
                <a:latin typeface="Tahoma" pitchFamily="34" charset="0"/>
                <a:ea typeface="Tahoma" pitchFamily="34" charset="0"/>
                <a:cs typeface="Tahoma" pitchFamily="34" charset="0"/>
              </a:rPr>
              <a:t>urofilia</a:t>
            </a:r>
            <a:r>
              <a:rPr lang="it-IT" sz="2400" dirty="0" smtClean="0">
                <a:latin typeface="Tahoma" pitchFamily="34" charset="0"/>
                <a:ea typeface="Tahoma" pitchFamily="34" charset="0"/>
                <a:cs typeface="Tahoma" pitchFamily="34" charset="0"/>
              </a:rPr>
              <a:t> (urine)</a:t>
            </a:r>
          </a:p>
          <a:p>
            <a:pPr marL="514350" indent="-514350" eaLnBrk="1" hangingPunct="1">
              <a:buFont typeface="Wingdings" pitchFamily="2" charset="2"/>
              <a:buNone/>
              <a:defRPr/>
            </a:pPr>
            <a:endParaRPr lang="it-IT" sz="2400" dirty="0" smtClean="0">
              <a:latin typeface="Tahoma" pitchFamily="34" charset="0"/>
              <a:ea typeface="Tahoma" pitchFamily="34" charset="0"/>
              <a:cs typeface="Tahoma" pitchFamily="34" charset="0"/>
            </a:endParaRPr>
          </a:p>
          <a:p>
            <a:pPr marL="514350" indent="-514350" eaLnBrk="1" hangingPunct="1">
              <a:buFont typeface="Wingdings" pitchFamily="2" charset="2"/>
              <a:buNone/>
              <a:defRPr/>
            </a:pPr>
            <a:endParaRPr lang="it-IT" sz="2400" dirty="0" smtClean="0">
              <a:latin typeface="Tahoma" pitchFamily="34" charset="0"/>
              <a:ea typeface="Tahoma" pitchFamily="34" charset="0"/>
              <a:cs typeface="Tahoma" pitchFamily="34" charset="0"/>
            </a:endParaRPr>
          </a:p>
          <a:p>
            <a:pPr marL="514350" indent="-514350" algn="ctr" eaLnBrk="1" hangingPunct="1">
              <a:buFont typeface="Wingdings" pitchFamily="2" charset="2"/>
              <a:buNone/>
              <a:defRPr/>
            </a:pPr>
            <a:r>
              <a:rPr lang="it-IT" sz="4400" dirty="0" smtClean="0">
                <a:solidFill>
                  <a:schemeClr val="tx2"/>
                </a:solidFill>
                <a:latin typeface="Tahoma" pitchFamily="34" charset="0"/>
              </a:rPr>
              <a:t>DISTURBO PARAFILICO</a:t>
            </a:r>
          </a:p>
          <a:p>
            <a:pPr marL="514350" indent="-514350" algn="ctr" eaLnBrk="1" hangingPunct="1">
              <a:buFont typeface="Wingdings" pitchFamily="2" charset="2"/>
              <a:buNone/>
              <a:defRPr/>
            </a:pPr>
            <a:r>
              <a:rPr lang="it-IT" sz="4400" dirty="0" smtClean="0">
                <a:solidFill>
                  <a:schemeClr val="tx2"/>
                </a:solidFill>
                <a:latin typeface="Tahoma" pitchFamily="34" charset="0"/>
              </a:rPr>
              <a:t>SENZA SPECIFICAZIONE</a:t>
            </a:r>
            <a:r>
              <a:rPr lang="it-IT" sz="4400" dirty="0" smtClean="0">
                <a:solidFill>
                  <a:schemeClr val="tx2"/>
                </a:solidFill>
                <a:latin typeface="Tahoma" pitchFamily="34" charset="0"/>
                <a:ea typeface="Tahoma" pitchFamily="34" charset="0"/>
                <a:cs typeface="Tahoma" pitchFamily="34" charset="0"/>
              </a:rPr>
              <a:t/>
            </a:r>
            <a:br>
              <a:rPr lang="it-IT" sz="4400" dirty="0" smtClean="0">
                <a:solidFill>
                  <a:schemeClr val="tx2"/>
                </a:solidFill>
                <a:latin typeface="Tahoma" pitchFamily="34" charset="0"/>
                <a:ea typeface="Tahoma" pitchFamily="34" charset="0"/>
                <a:cs typeface="Tahoma" pitchFamily="34" charset="0"/>
              </a:rPr>
            </a:br>
            <a:endParaRPr lang="it-IT" sz="4400" dirty="0" smtClean="0">
              <a:solidFill>
                <a:schemeClr val="tx2"/>
              </a:solidFill>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eaLnBrk="1" hangingPunct="1">
              <a:defRPr/>
            </a:pPr>
            <a:r>
              <a:rPr lang="it-IT" dirty="0" smtClean="0">
                <a:latin typeface="Tahoma" pitchFamily="34" charset="0"/>
                <a:ea typeface="Tahoma" pitchFamily="34" charset="0"/>
                <a:cs typeface="Tahoma" pitchFamily="34" charset="0"/>
              </a:rPr>
              <a:t>PARAFILIA</a:t>
            </a:r>
          </a:p>
        </p:txBody>
      </p:sp>
      <p:sp>
        <p:nvSpPr>
          <p:cNvPr id="3" name="Segnaposto contenuto 2"/>
          <p:cNvSpPr>
            <a:spLocks noGrp="1"/>
          </p:cNvSpPr>
          <p:nvPr>
            <p:ph idx="1"/>
          </p:nvPr>
        </p:nvSpPr>
        <p:spPr>
          <a:xfrm>
            <a:off x="827584" y="1844675"/>
            <a:ext cx="8316416" cy="5013325"/>
          </a:xfrm>
        </p:spPr>
        <p:txBody>
          <a:bodyPr/>
          <a:lstStyle/>
          <a:p>
            <a:pPr marL="0" indent="0" eaLnBrk="1" hangingPunct="1">
              <a:buFont typeface="Wingdings" pitchFamily="2" charset="2"/>
              <a:buNone/>
              <a:defRPr/>
            </a:pPr>
            <a:r>
              <a:rPr lang="it-IT" dirty="0" smtClean="0">
                <a:latin typeface="Tahoma" pitchFamily="34" charset="0"/>
                <a:ea typeface="Tahoma" pitchFamily="34" charset="0"/>
                <a:cs typeface="Tahoma" pitchFamily="34" charset="0"/>
              </a:rPr>
              <a:t>Interesse sex </a:t>
            </a:r>
            <a:r>
              <a:rPr lang="it-IT" i="1" dirty="0" smtClean="0">
                <a:latin typeface="Tahoma" pitchFamily="34" charset="0"/>
                <a:ea typeface="Tahoma" pitchFamily="34" charset="0"/>
                <a:cs typeface="Tahoma" pitchFamily="34" charset="0"/>
              </a:rPr>
              <a:t>intenso e persistente </a:t>
            </a:r>
            <a:r>
              <a:rPr lang="it-IT" dirty="0" smtClean="0">
                <a:latin typeface="Tahoma" pitchFamily="34" charset="0"/>
                <a:ea typeface="Tahoma" pitchFamily="34" charset="0"/>
                <a:cs typeface="Tahoma" pitchFamily="34" charset="0"/>
              </a:rPr>
              <a:t>diverso da quello x la stimolazione genitale o i preliminari sex con partner umani, </a:t>
            </a:r>
            <a:r>
              <a:rPr lang="it-IT" dirty="0" err="1" smtClean="0">
                <a:latin typeface="Tahoma" pitchFamily="34" charset="0"/>
                <a:ea typeface="Tahoma" pitchFamily="34" charset="0"/>
                <a:cs typeface="Tahoma" pitchFamily="34" charset="0"/>
              </a:rPr>
              <a:t>fenotipicamente</a:t>
            </a:r>
            <a:r>
              <a:rPr lang="it-IT" dirty="0" smtClean="0">
                <a:latin typeface="Tahoma" pitchFamily="34" charset="0"/>
                <a:ea typeface="Tahoma" pitchFamily="34" charset="0"/>
                <a:cs typeface="Tahoma" pitchFamily="34" charset="0"/>
              </a:rPr>
              <a:t> normali,  fisicamente maturi e consenzienti. </a:t>
            </a:r>
          </a:p>
          <a:p>
            <a:pPr marL="0" indent="0" eaLnBrk="1" hangingPunct="1">
              <a:buFont typeface="Wingdings" pitchFamily="2" charset="2"/>
              <a:buNone/>
              <a:defRPr/>
            </a:pPr>
            <a:r>
              <a:rPr lang="it-IT" dirty="0" smtClean="0">
                <a:latin typeface="Tahoma" pitchFamily="34" charset="0"/>
                <a:ea typeface="Tahoma" pitchFamily="34" charset="0"/>
                <a:cs typeface="Tahoma" pitchFamily="34" charset="0"/>
              </a:rPr>
              <a:t>In alcuni casi, ad es., con persone molto anziane o malate, i criteri “intenso e persistente” potrebbero essere difficile da applicare: in </a:t>
            </a:r>
            <a:r>
              <a:rPr lang="it-IT" dirty="0" err="1" smtClean="0">
                <a:latin typeface="Tahoma" pitchFamily="34" charset="0"/>
                <a:ea typeface="Tahoma" pitchFamily="34" charset="0"/>
                <a:cs typeface="Tahoma" pitchFamily="34" charset="0"/>
              </a:rPr>
              <a:t>qs</a:t>
            </a:r>
            <a:r>
              <a:rPr lang="it-IT" dirty="0" smtClean="0">
                <a:latin typeface="Tahoma" pitchFamily="34" charset="0"/>
                <a:ea typeface="Tahoma" pitchFamily="34" charset="0"/>
                <a:cs typeface="Tahoma" pitchFamily="34" charset="0"/>
              </a:rPr>
              <a:t> casi il termine parafilia si deve applicare a qualsiasi interesse che sia &gt; o = a interessi sex </a:t>
            </a:r>
            <a:r>
              <a:rPr lang="it-IT" dirty="0" err="1" smtClean="0">
                <a:latin typeface="Tahoma" pitchFamily="34" charset="0"/>
                <a:ea typeface="Tahoma" pitchFamily="34" charset="0"/>
                <a:cs typeface="Tahoma" pitchFamily="34" charset="0"/>
              </a:rPr>
              <a:t>normofilici</a:t>
            </a:r>
            <a:r>
              <a:rPr lang="it-IT" dirty="0" smtClean="0">
                <a:latin typeface="Tahoma" pitchFamily="34" charset="0"/>
                <a:ea typeface="Tahoma" pitchFamily="34" charset="0"/>
                <a:cs typeface="Tahoma" pitchFamily="34" charset="0"/>
              </a:rPr>
              <a:t>. Alcune parafilie sono meglio descritte come interesse sex </a:t>
            </a:r>
            <a:r>
              <a:rPr lang="it-IT" i="1" dirty="0" smtClean="0">
                <a:latin typeface="Tahoma" pitchFamily="34" charset="0"/>
                <a:ea typeface="Tahoma" pitchFamily="34" charset="0"/>
                <a:cs typeface="Tahoma" pitchFamily="34" charset="0"/>
              </a:rPr>
              <a:t>preferenziale  </a:t>
            </a:r>
            <a:r>
              <a:rPr lang="it-IT" dirty="0" smtClean="0">
                <a:latin typeface="Tahoma" pitchFamily="34" charset="0"/>
                <a:ea typeface="Tahoma" pitchFamily="34" charset="0"/>
                <a:cs typeface="Tahoma" pitchFamily="34" charset="0"/>
              </a:rPr>
              <a:t>(e non intenso).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7088" y="1844675"/>
            <a:ext cx="7783512" cy="4251325"/>
          </a:xfrm>
        </p:spPr>
        <p:txBody>
          <a:bodyPr/>
          <a:lstStyle/>
          <a:p>
            <a:pPr marL="0" indent="0" eaLnBrk="1" hangingPunct="1">
              <a:buFont typeface="Wingdings" pitchFamily="2" charset="2"/>
              <a:buNone/>
              <a:defRPr/>
            </a:pPr>
            <a:r>
              <a:rPr lang="it-IT" dirty="0" smtClean="0">
                <a:latin typeface="Tahoma" pitchFamily="34" charset="0"/>
                <a:ea typeface="Tahoma" pitchFamily="34" charset="0"/>
                <a:cs typeface="Tahoma" pitchFamily="34" charset="0"/>
              </a:rPr>
              <a:t>Alcune parafilie riguardano principalmente le </a:t>
            </a:r>
            <a:r>
              <a:rPr lang="it-IT" i="1" dirty="0" smtClean="0">
                <a:latin typeface="Tahoma" pitchFamily="34" charset="0"/>
                <a:ea typeface="Tahoma" pitchFamily="34" charset="0"/>
                <a:cs typeface="Tahoma" pitchFamily="34" charset="0"/>
              </a:rPr>
              <a:t>attività sex </a:t>
            </a:r>
            <a:r>
              <a:rPr lang="it-IT" dirty="0" smtClean="0">
                <a:latin typeface="Tahoma" pitchFamily="34" charset="0"/>
                <a:ea typeface="Tahoma" pitchFamily="34" charset="0"/>
                <a:cs typeface="Tahoma" pitchFamily="34" charset="0"/>
                <a:sym typeface="Wingdings" pitchFamily="2" charset="2"/>
              </a:rPr>
              <a:t></a:t>
            </a:r>
            <a:r>
              <a:rPr lang="it-IT" dirty="0" smtClean="0">
                <a:latin typeface="Tahoma" pitchFamily="34" charset="0"/>
                <a:ea typeface="Tahoma" pitchFamily="34" charset="0"/>
                <a:cs typeface="Tahoma" pitchFamily="34" charset="0"/>
              </a:rPr>
              <a:t> intenso e persistente interesse (&gt; o = rispetto al rapporto sex) x: sculacciare, fustigare, legare o strangolare un’altra persona. </a:t>
            </a:r>
          </a:p>
          <a:p>
            <a:pPr marL="0" indent="0" eaLnBrk="1" hangingPunct="1">
              <a:buFont typeface="Wingdings" pitchFamily="2" charset="2"/>
              <a:buNone/>
              <a:defRPr/>
            </a:pPr>
            <a:r>
              <a:rPr lang="it-IT" dirty="0" smtClean="0">
                <a:latin typeface="Tahoma" pitchFamily="34" charset="0"/>
                <a:ea typeface="Tahoma" pitchFamily="34" charset="0"/>
                <a:cs typeface="Tahoma" pitchFamily="34" charset="0"/>
              </a:rPr>
              <a:t>Altre gli </a:t>
            </a:r>
            <a:r>
              <a:rPr lang="it-IT" i="1" dirty="0" smtClean="0">
                <a:latin typeface="Tahoma" pitchFamily="34" charset="0"/>
                <a:ea typeface="Tahoma" pitchFamily="34" charset="0"/>
                <a:cs typeface="Tahoma" pitchFamily="34" charset="0"/>
              </a:rPr>
              <a:t>oggetti</a:t>
            </a:r>
            <a:r>
              <a:rPr lang="it-IT" dirty="0" smtClean="0">
                <a:latin typeface="Tahoma" pitchFamily="34" charset="0"/>
                <a:ea typeface="Tahoma" pitchFamily="34" charset="0"/>
                <a:cs typeface="Tahoma" pitchFamily="34" charset="0"/>
              </a:rPr>
              <a:t> verso cui è rivolta l’attività sex </a:t>
            </a:r>
            <a:r>
              <a:rPr lang="it-IT" dirty="0" smtClean="0">
                <a:latin typeface="Tahoma" pitchFamily="34" charset="0"/>
                <a:ea typeface="Tahoma" pitchFamily="34" charset="0"/>
                <a:cs typeface="Tahoma" pitchFamily="34" charset="0"/>
                <a:sym typeface="Wingdings" pitchFamily="2" charset="2"/>
              </a:rPr>
              <a:t></a:t>
            </a:r>
            <a:r>
              <a:rPr lang="it-IT" dirty="0" smtClean="0">
                <a:latin typeface="Tahoma" pitchFamily="34" charset="0"/>
                <a:ea typeface="Tahoma" pitchFamily="34" charset="0"/>
                <a:cs typeface="Tahoma" pitchFamily="34" charset="0"/>
              </a:rPr>
              <a:t> intenso e persistente interesse x: bambini, cadaveri, individui mutilati, animali (come i cavalli o i cani), cose inanimate (come scarpe o oggetti di gomma).</a:t>
            </a:r>
          </a:p>
          <a:p>
            <a:pPr eaLnBrk="1" hangingPunct="1">
              <a:buFont typeface="Wingdings" pitchFamily="2" charset="2"/>
              <a:buNone/>
              <a:defRPr/>
            </a:pPr>
            <a:endParaRPr lang="it-IT" dirty="0" smtClean="0">
              <a:latin typeface="Tahoma" pitchFamily="34" charset="0"/>
              <a:ea typeface="Tahoma" pitchFamily="34" charset="0"/>
              <a:cs typeface="Tahoma" pitchFamily="34" charset="0"/>
            </a:endParaRPr>
          </a:p>
          <a:p>
            <a:pPr eaLnBrk="1" hangingPunct="1">
              <a:buFont typeface="Wingdings" pitchFamily="2" charset="2"/>
              <a:buNone/>
              <a:defRPr/>
            </a:pPr>
            <a:endParaRPr lang="it-IT" dirty="0" smtClean="0">
              <a:latin typeface="Tahoma" pitchFamily="34" charset="0"/>
              <a:ea typeface="Tahoma" pitchFamily="34" charset="0"/>
              <a:cs typeface="Tahom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defRPr/>
            </a:pPr>
            <a:r>
              <a:rPr lang="it-IT" dirty="0" smtClean="0">
                <a:latin typeface="Tahoma" pitchFamily="34" charset="0"/>
                <a:ea typeface="Tahoma" pitchFamily="34" charset="0"/>
                <a:cs typeface="Tahoma" pitchFamily="34" charset="0"/>
              </a:rPr>
              <a:t>DISTURBO PARAFILICO</a:t>
            </a:r>
            <a:endParaRPr lang="it-IT" dirty="0">
              <a:latin typeface="Tahoma" pitchFamily="34" charset="0"/>
              <a:ea typeface="Tahoma" pitchFamily="34" charset="0"/>
              <a:cs typeface="Tahoma" pitchFamily="34" charset="0"/>
            </a:endParaRPr>
          </a:p>
        </p:txBody>
      </p:sp>
      <p:sp>
        <p:nvSpPr>
          <p:cNvPr id="3" name="Segnaposto contenuto 2"/>
          <p:cNvSpPr>
            <a:spLocks noGrp="1"/>
          </p:cNvSpPr>
          <p:nvPr>
            <p:ph idx="1"/>
          </p:nvPr>
        </p:nvSpPr>
        <p:spPr/>
        <p:txBody>
          <a:bodyPr/>
          <a:lstStyle/>
          <a:p>
            <a:pPr marL="0" indent="0">
              <a:buFont typeface="Wingdings" pitchFamily="2" charset="2"/>
              <a:buNone/>
              <a:defRPr/>
            </a:pPr>
            <a:r>
              <a:rPr lang="it-IT" dirty="0" smtClean="0">
                <a:latin typeface="Tahoma" pitchFamily="34" charset="0"/>
                <a:ea typeface="Tahoma" pitchFamily="34" charset="0"/>
                <a:cs typeface="Tahoma" pitchFamily="34" charset="0"/>
              </a:rPr>
              <a:t>Una parafilia che attualmente causa disagio o compromissione nell’individuo o la cui soddisfazione ha arrecato o rischiato di arrecare danno a se stesso o agli altri. </a:t>
            </a:r>
          </a:p>
          <a:p>
            <a:pPr marL="0" indent="0">
              <a:buFont typeface="Wingdings" pitchFamily="2" charset="2"/>
              <a:buNone/>
              <a:defRPr/>
            </a:pPr>
            <a:r>
              <a:rPr lang="it-IT" i="1" dirty="0" smtClean="0">
                <a:latin typeface="Tahoma" pitchFamily="34" charset="0"/>
                <a:ea typeface="Tahoma" pitchFamily="34" charset="0"/>
                <a:cs typeface="Tahoma" pitchFamily="34" charset="0"/>
              </a:rPr>
              <a:t>La parafilia da sola non richiede interventi clinico. </a:t>
            </a:r>
            <a:r>
              <a:rPr lang="it-IT" dirty="0" smtClean="0">
                <a:latin typeface="Tahoma" pitchFamily="34" charset="0"/>
                <a:ea typeface="Tahoma" pitchFamily="34" charset="0"/>
                <a:cs typeface="Tahoma" pitchFamily="34" charset="0"/>
              </a:rPr>
              <a:t>Il criterio A descrive la parafilia, il criterio B le conseguenze negative (disagio, compromissione o danno ad altri). Per fare diagnosi di disturbo </a:t>
            </a:r>
            <a:r>
              <a:rPr lang="it-IT" dirty="0" err="1" smtClean="0">
                <a:latin typeface="Tahoma" pitchFamily="34" charset="0"/>
                <a:ea typeface="Tahoma" pitchFamily="34" charset="0"/>
                <a:cs typeface="Tahoma" pitchFamily="34" charset="0"/>
              </a:rPr>
              <a:t>parafilico</a:t>
            </a:r>
            <a:r>
              <a:rPr lang="it-IT" dirty="0" smtClean="0">
                <a:latin typeface="Tahoma" pitchFamily="34" charset="0"/>
                <a:ea typeface="Tahoma" pitchFamily="34" charset="0"/>
                <a:cs typeface="Tahoma" pitchFamily="34" charset="0"/>
              </a:rPr>
              <a:t> sono necessari entrambi i criteri.</a:t>
            </a:r>
          </a:p>
          <a:p>
            <a:pPr>
              <a:buFont typeface="Wingdings" pitchFamily="2" charset="2"/>
              <a:buNone/>
              <a:defRPr/>
            </a:pPr>
            <a:r>
              <a:rPr lang="it-IT" dirty="0" smtClean="0">
                <a:latin typeface="Tahoma" pitchFamily="34" charset="0"/>
                <a:ea typeface="Tahoma" pitchFamily="34" charset="0"/>
                <a:cs typeface="Tahoma" pitchFamily="34" charset="0"/>
              </a:rPr>
              <a:t> </a:t>
            </a:r>
            <a:endParaRPr lang="it-IT" dirty="0">
              <a:latin typeface="Tahoma" pitchFamily="34" charset="0"/>
              <a:ea typeface="Tahoma" pitchFamily="34" charset="0"/>
              <a:cs typeface="Tahom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66800" y="0"/>
            <a:ext cx="7897813" cy="6096000"/>
          </a:xfrm>
        </p:spPr>
        <p:txBody>
          <a:bodyPr/>
          <a:lstStyle/>
          <a:p>
            <a:pPr marL="0" indent="0">
              <a:buFont typeface="Wingdings" pitchFamily="2" charset="2"/>
              <a:buNone/>
              <a:defRPr/>
            </a:pPr>
            <a:r>
              <a:rPr lang="it-IT" dirty="0" smtClean="0">
                <a:latin typeface="Tahoma" pitchFamily="34" charset="0"/>
                <a:ea typeface="Tahoma" pitchFamily="34" charset="0"/>
                <a:cs typeface="Tahoma" pitchFamily="34" charset="0"/>
              </a:rPr>
              <a:t>Non è raro che un individuo abbia più di una parafilia. In alcuni casi l’associazione è ovvia (es. feticismo per i piedi e per le scarpe), in altri no e può essere una coincidenza o collegata a una generica predisposizione alle anomalie dello sviluppo </a:t>
            </a:r>
            <a:r>
              <a:rPr lang="it-IT" dirty="0" err="1" smtClean="0">
                <a:latin typeface="Tahoma" pitchFamily="34" charset="0"/>
                <a:ea typeface="Tahoma" pitchFamily="34" charset="0"/>
                <a:cs typeface="Tahoma" pitchFamily="34" charset="0"/>
              </a:rPr>
              <a:t>psicosex</a:t>
            </a:r>
            <a:r>
              <a:rPr lang="it-IT" dirty="0" smtClean="0">
                <a:latin typeface="Tahoma" pitchFamily="34" charset="0"/>
                <a:ea typeface="Tahoma" pitchFamily="34" charset="0"/>
                <a:cs typeface="Tahoma" pitchFamily="34" charset="0"/>
              </a:rPr>
              <a:t>.</a:t>
            </a:r>
          </a:p>
          <a:p>
            <a:pPr marL="0" indent="0">
              <a:buFont typeface="Wingdings" pitchFamily="2" charset="2"/>
              <a:buNone/>
              <a:defRPr/>
            </a:pPr>
            <a:endParaRPr lang="it-IT" dirty="0" smtClean="0">
              <a:latin typeface="Tahoma" pitchFamily="34" charset="0"/>
              <a:ea typeface="Tahoma" pitchFamily="34" charset="0"/>
              <a:cs typeface="Tahoma" pitchFamily="34" charset="0"/>
            </a:endParaRPr>
          </a:p>
          <a:p>
            <a:pPr marL="0" indent="0">
              <a:buFont typeface="Wingdings" pitchFamily="2" charset="2"/>
              <a:buNone/>
              <a:defRPr/>
            </a:pPr>
            <a:r>
              <a:rPr lang="it-IT" dirty="0" smtClean="0">
                <a:latin typeface="Tahoma" pitchFamily="34" charset="0"/>
                <a:ea typeface="Tahoma" pitchFamily="34" charset="0"/>
                <a:cs typeface="Tahoma" pitchFamily="34" charset="0"/>
              </a:rPr>
              <a:t>Nella diagnosi bisogna misurare sia l’entità della parafilia che la gravità delle sue conseguenze. Fenomeni associati come depressione reattiva, ansia, senso di colpa, scarso rendimento sul lavoro, relazioni sociali compromesse ecc. devono essere presi in considerazione come misure del funzionamento psicosociale o della qualità della vita.</a:t>
            </a:r>
            <a:endParaRPr lang="it-IT" dirty="0">
              <a:latin typeface="Tahoma" pitchFamily="34" charset="0"/>
              <a:ea typeface="Tahoma" pitchFamily="34" charset="0"/>
              <a:cs typeface="Tahom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Font typeface="Wingdings" pitchFamily="2" charset="2"/>
              <a:buNone/>
              <a:defRPr/>
            </a:pPr>
            <a:r>
              <a:rPr lang="it-IT" dirty="0" smtClean="0">
                <a:latin typeface="Tahoma" pitchFamily="34" charset="0"/>
                <a:cs typeface="Tahoma" pitchFamily="34" charset="0"/>
              </a:rPr>
              <a:t>Il metodo migliore per misurare l’intensità di una parafilia è di domandare se le fantasie, i desideri o i comportamenti sex </a:t>
            </a:r>
            <a:r>
              <a:rPr lang="it-IT" dirty="0" err="1" smtClean="0">
                <a:latin typeface="Tahoma" pitchFamily="34" charset="0"/>
                <a:cs typeface="Tahoma" pitchFamily="34" charset="0"/>
              </a:rPr>
              <a:t>parafilici</a:t>
            </a:r>
            <a:r>
              <a:rPr lang="it-IT" dirty="0" smtClean="0">
                <a:latin typeface="Tahoma" pitchFamily="34" charset="0"/>
                <a:cs typeface="Tahoma" pitchFamily="34" charset="0"/>
              </a:rPr>
              <a:t> sono più deboli, più forti o pressoché = a quelli </a:t>
            </a:r>
            <a:r>
              <a:rPr lang="it-IT" dirty="0" err="1" smtClean="0">
                <a:latin typeface="Tahoma" pitchFamily="34" charset="0"/>
                <a:cs typeface="Tahoma" pitchFamily="34" charset="0"/>
              </a:rPr>
              <a:t>normofilici</a:t>
            </a:r>
            <a:r>
              <a:rPr lang="it-IT" dirty="0" smtClean="0">
                <a:latin typeface="Tahoma" pitchFamily="34" charset="0"/>
                <a:cs typeface="Tahoma" pitchFamily="34" charset="0"/>
              </a:rPr>
              <a:t>. La stessa cosa si può fare utilizzando la pletismografia peniena nei ♂ o la misura dell’attenzione visiva in ♂ 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0" y="115888"/>
            <a:ext cx="8853488" cy="649287"/>
          </a:xfrm>
        </p:spPr>
        <p:txBody>
          <a:bodyPr/>
          <a:lstStyle/>
          <a:p>
            <a:pPr algn="ctr" eaLnBrk="1" hangingPunct="1">
              <a:defRPr/>
            </a:pPr>
            <a:r>
              <a:rPr lang="it-IT" sz="4400" dirty="0" smtClean="0">
                <a:latin typeface="Tahoma" pitchFamily="34" charset="0"/>
              </a:rPr>
              <a:t>DISTURBO VOYEURISTICO</a:t>
            </a:r>
          </a:p>
        </p:txBody>
      </p:sp>
      <p:sp>
        <p:nvSpPr>
          <p:cNvPr id="6" name="Segnaposto contenuto 5"/>
          <p:cNvSpPr>
            <a:spLocks noGrp="1"/>
          </p:cNvSpPr>
          <p:nvPr>
            <p:ph idx="1"/>
          </p:nvPr>
        </p:nvSpPr>
        <p:spPr>
          <a:xfrm>
            <a:off x="251520" y="1052735"/>
            <a:ext cx="8892480" cy="5255989"/>
          </a:xfrm>
        </p:spPr>
        <p:txBody>
          <a:bodyPr/>
          <a:lstStyle/>
          <a:p>
            <a:pPr marL="514350" indent="-514350" eaLnBrk="1" hangingPunct="1">
              <a:buFont typeface="Wingdings" pitchFamily="2" charset="2"/>
              <a:buAutoNum type="alphaUcPeriod"/>
              <a:defRPr/>
            </a:pPr>
            <a:r>
              <a:rPr lang="it-IT" sz="2500" dirty="0" smtClean="0">
                <a:latin typeface="Tahoma" pitchFamily="34" charset="0"/>
                <a:ea typeface="Tahoma" pitchFamily="34" charset="0"/>
                <a:cs typeface="Tahoma" pitchFamily="34" charset="0"/>
              </a:rPr>
              <a:t>Eccitazione sessuale ricorrente e intensa, manifestata attraverso fantasie, desideri o comportamenti, per un periodo di almeno 6 mesi, derivante dall’osservare, a sua insaputa, una persona nuda, o che si sta spogliando o impegnata in attività sessuali. </a:t>
            </a:r>
          </a:p>
          <a:p>
            <a:pPr marL="514350" indent="-514350" eaLnBrk="1" hangingPunct="1">
              <a:buFont typeface="Wingdings" pitchFamily="2" charset="2"/>
              <a:buAutoNum type="alphaUcPeriod"/>
              <a:defRPr/>
            </a:pPr>
            <a:r>
              <a:rPr lang="it-IT" sz="2500" dirty="0" smtClean="0">
                <a:latin typeface="Tahoma" pitchFamily="34" charset="0"/>
                <a:ea typeface="Tahoma" pitchFamily="34" charset="0"/>
                <a:cs typeface="Tahoma" pitchFamily="34" charset="0"/>
              </a:rPr>
              <a:t>L’individuo ha messo in atto questi desideri sessuali a discapito di un’altra persona non consenziente oppure i desideri o le fantasie sessuali causano disagio clinicamente significativo o compromissione del funzionamento in ambito sociale, lavorativo o in altre aree importanti. </a:t>
            </a:r>
          </a:p>
          <a:p>
            <a:pPr marL="514350" indent="-514350" eaLnBrk="1" hangingPunct="1">
              <a:buFont typeface="Wingdings" pitchFamily="2" charset="2"/>
              <a:buAutoNum type="alphaUcPeriod"/>
              <a:defRPr/>
            </a:pPr>
            <a:r>
              <a:rPr lang="it-IT" sz="2500" dirty="0" smtClean="0">
                <a:latin typeface="Tahoma" pitchFamily="34" charset="0"/>
                <a:ea typeface="Tahoma" pitchFamily="34" charset="0"/>
                <a:cs typeface="Tahoma" pitchFamily="34" charset="0"/>
              </a:rPr>
              <a:t>L’individuo che prova eccitazione per tali desideri e/o li mette in atto ha almeno 18 anni di età.</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iflesso">
  <a:themeElements>
    <a:clrScheme name="Riflesso 14">
      <a:dk1>
        <a:srgbClr val="3333FF"/>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66CCFF"/>
      </a:hlink>
      <a:folHlink>
        <a:srgbClr val="0796B3"/>
      </a:folHlink>
    </a:clrScheme>
    <a:fontScheme name="Rifless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iflesso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Riflesso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Riflesso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Riflesso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Riflesso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Riflesso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Riflesso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Riflesso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Riflesso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
      <a:clrScheme name="Riflesso 10">
        <a:dk1>
          <a:srgbClr val="6600CC"/>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Riflesso 11">
        <a:dk1>
          <a:srgbClr val="9966FF"/>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Riflesso 12">
        <a:dk1>
          <a:srgbClr val="6666FF"/>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Riflesso 13">
        <a:dk1>
          <a:srgbClr val="6666FF"/>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66CCFF"/>
        </a:hlink>
        <a:folHlink>
          <a:srgbClr val="0796B3"/>
        </a:folHlink>
      </a:clrScheme>
      <a:clrMap bg1="dk2" tx1="lt1" bg2="dk1" tx2="lt2" accent1="accent1" accent2="accent2" accent3="accent3" accent4="accent4" accent5="accent5" accent6="accent6" hlink="hlink" folHlink="folHlink"/>
    </a:extraClrScheme>
    <a:extraClrScheme>
      <a:clrScheme name="Riflesso 14">
        <a:dk1>
          <a:srgbClr val="3333FF"/>
        </a:dk1>
        <a:lt1>
          <a:srgbClr val="FFFFFF"/>
        </a:lt1>
        <a:dk2>
          <a:srgbClr val="230F87"/>
        </a:dk2>
        <a:lt2>
          <a:srgbClr val="CDD7DF"/>
        </a:lt2>
        <a:accent1>
          <a:srgbClr val="9999FF"/>
        </a:accent1>
        <a:accent2>
          <a:srgbClr val="7850BA"/>
        </a:accent2>
        <a:accent3>
          <a:srgbClr val="ACAAC3"/>
        </a:accent3>
        <a:accent4>
          <a:srgbClr val="DADADA"/>
        </a:accent4>
        <a:accent5>
          <a:srgbClr val="CACAFF"/>
        </a:accent5>
        <a:accent6>
          <a:srgbClr val="6C48A8"/>
        </a:accent6>
        <a:hlink>
          <a:srgbClr val="66CCFF"/>
        </a:hlink>
        <a:folHlink>
          <a:srgbClr val="0796B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Shimmer</Template>
  <TotalTime>1493</TotalTime>
  <Words>2110</Words>
  <Application>Microsoft Office PowerPoint</Application>
  <PresentationFormat>Presentazione su schermo (4:3)</PresentationFormat>
  <Paragraphs>151</Paragraphs>
  <Slides>30</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30</vt:i4>
      </vt:variant>
    </vt:vector>
  </HeadingPairs>
  <TitlesOfParts>
    <vt:vector size="36" baseType="lpstr">
      <vt:lpstr>Tahoma</vt:lpstr>
      <vt:lpstr>Arial</vt:lpstr>
      <vt:lpstr>Times New Roman</vt:lpstr>
      <vt:lpstr>Wingdings</vt:lpstr>
      <vt:lpstr>Calibri</vt:lpstr>
      <vt:lpstr>Riflesso</vt:lpstr>
      <vt:lpstr>DISTURBI PARAFILICI</vt:lpstr>
      <vt:lpstr>Diapositiva 2</vt:lpstr>
      <vt:lpstr>Diapositiva 3</vt:lpstr>
      <vt:lpstr>PARAFILIA</vt:lpstr>
      <vt:lpstr>Diapositiva 5</vt:lpstr>
      <vt:lpstr>DISTURBO PARAFILICO</vt:lpstr>
      <vt:lpstr>Diapositiva 7</vt:lpstr>
      <vt:lpstr>Diapositiva 8</vt:lpstr>
      <vt:lpstr>DISTURBO VOYEURISTICO</vt:lpstr>
      <vt:lpstr>Diapositiva 10</vt:lpstr>
      <vt:lpstr>DISTURBO ESIBIZIONISTICO</vt:lpstr>
      <vt:lpstr>Diapositiva 12</vt:lpstr>
      <vt:lpstr>DISTURBO FROUTTEURISTICO</vt:lpstr>
      <vt:lpstr>Diapositiva 14</vt:lpstr>
      <vt:lpstr>Diapositiva 15</vt:lpstr>
      <vt:lpstr>DISTURBO DA MASOCHISMO SESSUALE</vt:lpstr>
      <vt:lpstr>Diapositiva 17</vt:lpstr>
      <vt:lpstr>DISTURBO DA SADISMO SESSUALE</vt:lpstr>
      <vt:lpstr>Diapositiva 19</vt:lpstr>
      <vt:lpstr>Sadomasochismo</vt:lpstr>
      <vt:lpstr>DISTURBO PEDOFILICO</vt:lpstr>
      <vt:lpstr>Diapositiva 22</vt:lpstr>
      <vt:lpstr>Diapositiva 23</vt:lpstr>
      <vt:lpstr>DISTURBO FETICISTICO</vt:lpstr>
      <vt:lpstr>Diapositiva 25</vt:lpstr>
      <vt:lpstr>DISTURBO DA TRAVESTITISMO</vt:lpstr>
      <vt:lpstr>Diapositiva 27</vt:lpstr>
      <vt:lpstr>Diapositiva 28</vt:lpstr>
      <vt:lpstr>Diapositiva 29</vt:lpstr>
      <vt:lpstr>PARAFILICO SPECIFICO CON ALTRA SPECIFICAZIONE</vt:lpstr>
    </vt:vector>
  </TitlesOfParts>
  <Company>Truttlee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c:creator>
  <cp:lastModifiedBy>Hewlett-Packard Company</cp:lastModifiedBy>
  <cp:revision>95</cp:revision>
  <dcterms:created xsi:type="dcterms:W3CDTF">2004-09-22T19:39:28Z</dcterms:created>
  <dcterms:modified xsi:type="dcterms:W3CDTF">2020-12-01T18:01:32Z</dcterms:modified>
</cp:coreProperties>
</file>