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9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</p:sldIdLst>
  <p:sldSz cy="6858000" cx="12192000"/>
  <p:notesSz cx="6858000" cy="9144000"/>
  <p:embeddedFontLst>
    <p:embeddedFont>
      <p:font typeface="Corbel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9" roundtripDataSignature="AMtx7mi/bt8Pu2/2TyJweSPJBDSeM1+s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font" Target="fonts/Corbel-bold.fntdata"/><Relationship Id="rId45" Type="http://schemas.openxmlformats.org/officeDocument/2006/relationships/font" Target="fonts/Corbel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48" Type="http://schemas.openxmlformats.org/officeDocument/2006/relationships/font" Target="fonts/Corbel-boldItalic.fntdata"/><Relationship Id="rId47" Type="http://schemas.openxmlformats.org/officeDocument/2006/relationships/font" Target="fonts/Corbel-italic.fntdata"/><Relationship Id="rId49" Type="http://customschemas.google.com/relationships/presentationmetadata" Target="meta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0" name="Google Shape;27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/>
              <a:t>luogo??? da cambiare??</a:t>
            </a:r>
            <a:br>
              <a:rPr lang="it-IT"/>
            </a:br>
            <a:r>
              <a:rPr lang="it-IT"/>
              <a:t>eleonora! </a:t>
            </a:r>
            <a:endParaRPr/>
          </a:p>
        </p:txBody>
      </p:sp>
      <p:sp>
        <p:nvSpPr>
          <p:cNvPr id="279" name="Google Shape;27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6" name="Google Shape;28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af25c056b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6" name="Google Shape;316;gaf25c056b3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b014939085_4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7" name="Google Shape;327;gb014939085_4_1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b014939085_4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8" name="Google Shape;338;gb014939085_4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b014939085_4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9" name="Google Shape;349;gb014939085_4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b014939085_4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0" name="Google Shape;360;gb014939085_4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b014939085_4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1" name="Google Shape;371;gb014939085_4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b014939085_4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/>
              <a:t>taglia</a:t>
            </a:r>
            <a:endParaRPr/>
          </a:p>
        </p:txBody>
      </p:sp>
      <p:sp>
        <p:nvSpPr>
          <p:cNvPr id="385" name="Google Shape;385;gb014939085_4_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5" name="Google Shape;20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b014939085_4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8" name="Google Shape;398;gb014939085_4_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b014939085_4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0" name="Google Shape;410;gb014939085_4_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b014939085_4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1" name="Google Shape;421;gb014939085_4_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b014939085_4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3" name="Google Shape;433;gb014939085_4_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b014939085_4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4" name="Google Shape;444;gb014939085_4_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partire da pugno chiuso, e alzare dita se sì</a:t>
            </a:r>
            <a:endParaRPr/>
          </a:p>
        </p:txBody>
      </p:sp>
      <p:sp>
        <p:nvSpPr>
          <p:cNvPr id="455" name="Google Shape;45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b014939085_4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1" name="Google Shape;471;gb014939085_4_1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b014939085_4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2" name="Google Shape;482;gb014939085_4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af25c056b3_3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3" name="Google Shape;493;gaf25c056b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/>
              <a:t>aggiungere video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4" name="Google Shape;21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b014939085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b01493908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b014939085_4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9" name="Google Shape;509;gb014939085_4_1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b014939085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b01493908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b014939085_4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6" name="Google Shape;526;gb014939085_4_1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b014939085_4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7" name="Google Shape;537;gb014939085_4_1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af3244c6fa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48" name="Google Shape;548;gaf3244c6fa_1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af3244c6fa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9" name="Google Shape;559;gaf3244c6fa_1_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af25c056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1" name="Google Shape;581;gaf25c056b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0" name="Google Shape;59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/>
              <a:t>guardate quante dita vi sono rimaste. ogni dito rappresenta  un asse discriminatorio. che significato avrebbero le dita alzate per una donna migrante</a:t>
            </a:r>
            <a:endParaRPr/>
          </a:p>
        </p:txBody>
      </p:sp>
      <p:sp>
        <p:nvSpPr>
          <p:cNvPr id="221" name="Google Shape;22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af3244cefa_5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af3244cefa_5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4" name="Google Shape;234;p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3" name="Google Shape;243;p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2" name="Google Shape;252;p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sz="1000">
                <a:solidFill>
                  <a:srgbClr val="222222"/>
                </a:solidFill>
                <a:highlight>
                  <a:srgbClr val="FFFFFF"/>
                </a:highlight>
              </a:rPr>
              <a:t>Ho aggiunto “africane” per specificare il nostro target? potrebbe essere?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261" name="Google Shape;261;p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5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" type="subTitle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" name="Google Shape;19;p1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22" name="Google Shape;22;p15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showMasterSp="0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0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0"/>
          <p:cNvSpPr txBox="1"/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0"/>
          <p:cNvSpPr txBox="1"/>
          <p:nvPr>
            <p:ph idx="1" type="body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8" name="Google Shape;88;p3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24" name="Google Shape;124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0" name="Google Shape;130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3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3" name="Google Shape;143;p3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3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5" name="Google Shape;145;p3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57" name="Google Shape;157;p3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8" name="Google Shape;158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3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5" name="Google Shape;165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3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3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showMasterSp="0" type="objTx">
  <p:cSld name="OBJECT_WITH_CAPTIO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1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1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42" name="Google Shape;42;p21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showMasterSp="0" type="secHead">
  <p:cSld name="SECTION_HEADER">
    <p:bg>
      <p:bgPr>
        <a:solidFill>
          <a:schemeClr val="lt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6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6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0" name="Google Shape;50;p2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53" name="Google Shape;53;p26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27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8" name="Google Shape;58;p27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27"/>
          <p:cNvSpPr txBox="1"/>
          <p:nvPr>
            <p:ph idx="4" type="body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showMasterSp="0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8"/>
          <p:cNvSpPr txBox="1"/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/>
          <p:nvPr>
            <p:ph idx="2" type="pic"/>
          </p:nvPr>
        </p:nvSpPr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457200" spcFirstLastPara="1" rIns="0" wrap="square" tIns="4572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28"/>
          <p:cNvSpPr txBox="1"/>
          <p:nvPr>
            <p:ph idx="1" type="body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4" name="Google Shape;74;p2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1"/>
          <p:cNvSpPr/>
          <p:nvPr/>
        </p:nvSpPr>
        <p:spPr>
          <a:xfrm>
            <a:off x="0" y="6334316"/>
            <a:ext cx="12192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13" name="Google Shape;13;p11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slow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8"/>
          <p:cNvSpPr/>
          <p:nvPr/>
        </p:nvSpPr>
        <p:spPr>
          <a:xfrm>
            <a:off x="0" y="6334316"/>
            <a:ext cx="12192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1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1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99" name="Google Shape;99;p18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FEFEF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transition spd="slow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youtu.be/m_Sqvj0cRKc" TargetMode="External"/><Relationship Id="rId4" Type="http://schemas.openxmlformats.org/officeDocument/2006/relationships/hyperlink" Target="https://youtu.be/m_Sqvj0cRKc" TargetMode="External"/><Relationship Id="rId5" Type="http://schemas.openxmlformats.org/officeDocument/2006/relationships/image" Target="../media/image1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www.plannedparenthood.org/learn/relationships/sexual-consent" TargetMode="External"/><Relationship Id="rId4" Type="http://schemas.openxmlformats.org/officeDocument/2006/relationships/hyperlink" Target="https://www.plannedparenthood.org/learn/relationships/sexual-consent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doi.org/10.1186/1472-6874-7-14" TargetMode="External"/><Relationship Id="rId4" Type="http://schemas.openxmlformats.org/officeDocument/2006/relationships/hyperlink" Target="https://www.interno.gov.it/sites/default/files/allegati/oscad_elenco_normativa_antidiscriminatoria.pdf" TargetMode="External"/><Relationship Id="rId5" Type="http://schemas.openxmlformats.org/officeDocument/2006/relationships/hyperlink" Target="https://www.telefonorosa.it/le-definizioni-che-il-telefono-rosa-ha-elaborato-con-la-collaborazione-della-dott-ssa-flaminia-cappellano/#:~:text=POSSIAMO%20ELENCARE%20ATTI%20DI%20DERISIONE,DA%20RELAZIONI%20FAMILIARI%20ED%20AMICALI" TargetMode="External"/><Relationship Id="rId6" Type="http://schemas.openxmlformats.org/officeDocument/2006/relationships/image" Target="../media/image7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www.savethechildren.it/press/violenza-contro-le-donne-il-70-delle-ragazze-dichiara-di-aver-subito-molestie-e-apprezzamenti" TargetMode="External"/><Relationship Id="rId4" Type="http://schemas.openxmlformats.org/officeDocument/2006/relationships/hyperlink" Target="https://www.istat.it/it/violenza-sulle-donne/il-fenomeno/violenza-dentro-e-fuori-la-famiglia/numero-delle-vittime-e-forme-di-violenza" TargetMode="External"/><Relationship Id="rId5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5F06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"/>
          <p:cNvSpPr/>
          <p:nvPr/>
        </p:nvSpPr>
        <p:spPr>
          <a:xfrm>
            <a:off x="0" y="0"/>
            <a:ext cx="1219169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5" name="Google Shape;185;p1"/>
          <p:cNvSpPr/>
          <p:nvPr/>
        </p:nvSpPr>
        <p:spPr>
          <a:xfrm>
            <a:off x="-329674" y="1290909"/>
            <a:ext cx="9702800" cy="5573512"/>
          </a:xfrm>
          <a:custGeom>
            <a:rect b="b" l="l" r="r" t="t"/>
            <a:pathLst>
              <a:path extrusionOk="0" h="1169" w="2038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6" name="Google Shape;186;p1"/>
          <p:cNvSpPr/>
          <p:nvPr/>
        </p:nvSpPr>
        <p:spPr>
          <a:xfrm>
            <a:off x="670451" y="2010741"/>
            <a:ext cx="7373938" cy="4848892"/>
          </a:xfrm>
          <a:custGeom>
            <a:rect b="b" l="l" r="r" t="t"/>
            <a:pathLst>
              <a:path extrusionOk="0" h="1017" w="1549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7" name="Google Shape;187;p1"/>
          <p:cNvSpPr/>
          <p:nvPr/>
        </p:nvSpPr>
        <p:spPr>
          <a:xfrm>
            <a:off x="251351" y="1780905"/>
            <a:ext cx="8035925" cy="5083516"/>
          </a:xfrm>
          <a:custGeom>
            <a:rect b="b" l="l" r="r" t="t"/>
            <a:pathLst>
              <a:path extrusionOk="0" h="1066" w="1688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8" name="Google Shape;188;p1"/>
          <p:cNvSpPr/>
          <p:nvPr/>
        </p:nvSpPr>
        <p:spPr>
          <a:xfrm>
            <a:off x="-1061" y="542347"/>
            <a:ext cx="10334625" cy="6322075"/>
          </a:xfrm>
          <a:custGeom>
            <a:rect b="b" l="l" r="r" t="t"/>
            <a:pathLst>
              <a:path extrusionOk="0" h="1326" w="2171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9" name="Google Shape;189;p1"/>
          <p:cNvSpPr/>
          <p:nvPr/>
        </p:nvSpPr>
        <p:spPr>
          <a:xfrm>
            <a:off x="3701" y="6178751"/>
            <a:ext cx="504825" cy="681527"/>
          </a:xfrm>
          <a:custGeom>
            <a:rect b="b" l="l" r="r" t="t"/>
            <a:pathLst>
              <a:path extrusionOk="0" h="143" w="106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0" name="Google Shape;190;p1"/>
          <p:cNvSpPr/>
          <p:nvPr/>
        </p:nvSpPr>
        <p:spPr>
          <a:xfrm>
            <a:off x="-1061" y="-59376"/>
            <a:ext cx="11091863" cy="6923796"/>
          </a:xfrm>
          <a:custGeom>
            <a:rect b="b" l="l" r="r" t="t"/>
            <a:pathLst>
              <a:path extrusionOk="0" h="1452" w="2330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1" name="Google Shape;191;p1"/>
          <p:cNvSpPr/>
          <p:nvPr/>
        </p:nvSpPr>
        <p:spPr>
          <a:xfrm>
            <a:off x="-1061" y="-1916"/>
            <a:ext cx="1057275" cy="614491"/>
          </a:xfrm>
          <a:custGeom>
            <a:rect b="b" l="l" r="r" t="t"/>
            <a:pathLst>
              <a:path extrusionOk="0" h="129" w="222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2" name="Google Shape;192;p1"/>
          <p:cNvSpPr/>
          <p:nvPr/>
        </p:nvSpPr>
        <p:spPr>
          <a:xfrm>
            <a:off x="3701" y="-6705"/>
            <a:ext cx="595313" cy="352734"/>
          </a:xfrm>
          <a:custGeom>
            <a:rect b="b" l="l" r="r" t="t"/>
            <a:pathLst>
              <a:path extrusionOk="0" h="74" w="125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3" name="Google Shape;193;p1"/>
          <p:cNvSpPr/>
          <p:nvPr/>
        </p:nvSpPr>
        <p:spPr>
          <a:xfrm>
            <a:off x="-1061" y="-1916"/>
            <a:ext cx="357188" cy="213875"/>
          </a:xfrm>
          <a:custGeom>
            <a:rect b="b" l="l" r="r" t="t"/>
            <a:pathLst>
              <a:path extrusionOk="0" h="45" w="7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cap="flat" cmpd="sng" w="12700">
            <a:solidFill>
              <a:schemeClr val="dk1">
                <a:alpha val="20000"/>
              </a:schemeClr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4" name="Google Shape;194;p1"/>
          <p:cNvSpPr/>
          <p:nvPr/>
        </p:nvSpPr>
        <p:spPr>
          <a:xfrm>
            <a:off x="5426601" y="-1916"/>
            <a:ext cx="5788025" cy="6847184"/>
          </a:xfrm>
          <a:custGeom>
            <a:rect b="b" l="l" r="r" t="t"/>
            <a:pathLst>
              <a:path extrusionOk="0" h="1436" w="121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5" name="Google Shape;195;p1"/>
          <p:cNvSpPr/>
          <p:nvPr/>
        </p:nvSpPr>
        <p:spPr>
          <a:xfrm>
            <a:off x="9235014" y="2872"/>
            <a:ext cx="2951163" cy="2555325"/>
          </a:xfrm>
          <a:custGeom>
            <a:rect b="b" l="l" r="r" t="t"/>
            <a:pathLst>
              <a:path extrusionOk="0" h="536" w="620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6" name="Google Shape;196;p1"/>
          <p:cNvSpPr txBox="1"/>
          <p:nvPr>
            <p:ph type="ctrTitle"/>
          </p:nvPr>
        </p:nvSpPr>
        <p:spPr>
          <a:xfrm>
            <a:off x="8419324" y="1038972"/>
            <a:ext cx="3799949" cy="26476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228600" spcFirstLastPara="1" rIns="228600" wrap="square" tIns="2286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Calibri"/>
              <a:buNone/>
            </a:pPr>
            <a:r>
              <a:rPr b="1" lang="it-IT" sz="4400">
                <a:solidFill>
                  <a:srgbClr val="E56C11"/>
                </a:solidFill>
                <a:latin typeface="Corbel"/>
                <a:ea typeface="Corbel"/>
                <a:cs typeface="Corbel"/>
                <a:sym typeface="Corbel"/>
              </a:rPr>
              <a:t>Programma di educazione sessuale </a:t>
            </a:r>
            <a:br>
              <a:rPr b="1" lang="it-IT" sz="4400">
                <a:solidFill>
                  <a:srgbClr val="E56C1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1" lang="it-IT" sz="4400">
                <a:solidFill>
                  <a:srgbClr val="E56C11"/>
                </a:solidFill>
                <a:latin typeface="Corbel"/>
                <a:ea typeface="Corbel"/>
                <a:cs typeface="Corbel"/>
                <a:sym typeface="Corbel"/>
              </a:rPr>
              <a:t>per donne migranti 18+ </a:t>
            </a:r>
            <a:endParaRPr sz="4400">
              <a:solidFill>
                <a:srgbClr val="E56C1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7" name="Google Shape;197;p1"/>
          <p:cNvSpPr txBox="1"/>
          <p:nvPr>
            <p:ph idx="1" type="subTitle"/>
          </p:nvPr>
        </p:nvSpPr>
        <p:spPr>
          <a:xfrm>
            <a:off x="8646846" y="3827789"/>
            <a:ext cx="3379985" cy="830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it-IT" sz="14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A.A. 2020/2021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it-IT" sz="14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CORSO DI PSICOLOGIA DELLA SESSUALITÀ</a:t>
            </a:r>
            <a:endParaRPr sz="1400">
              <a:solidFill>
                <a:srgbClr val="26262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8" name="Google Shape;198;p1"/>
          <p:cNvSpPr/>
          <p:nvPr/>
        </p:nvSpPr>
        <p:spPr>
          <a:xfrm>
            <a:off x="10020826" y="-1916"/>
            <a:ext cx="2165350" cy="1358265"/>
          </a:xfrm>
          <a:custGeom>
            <a:rect b="b" l="l" r="r" t="t"/>
            <a:pathLst>
              <a:path extrusionOk="0" h="285" w="45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9" name="Google Shape;199;p1"/>
          <p:cNvSpPr/>
          <p:nvPr/>
        </p:nvSpPr>
        <p:spPr>
          <a:xfrm>
            <a:off x="11290826" y="-1916"/>
            <a:ext cx="895350" cy="534687"/>
          </a:xfrm>
          <a:custGeom>
            <a:rect b="b" l="l" r="r" t="t"/>
            <a:pathLst>
              <a:path extrusionOk="0" h="112" w="188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0" name="Google Shape;200;p1"/>
          <p:cNvSpPr/>
          <p:nvPr/>
        </p:nvSpPr>
        <p:spPr>
          <a:xfrm rot="-670006">
            <a:off x="522245" y="1946381"/>
            <a:ext cx="4421810" cy="4262552"/>
          </a:xfrm>
          <a:custGeom>
            <a:rect b="b" l="l" r="r" t="t"/>
            <a:pathLst>
              <a:path extrusionOk="0" h="4344781" w="450711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dk1">
              <a:alpha val="6823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Gender equality on MBA programmes is closer, new research shows" id="201" name="Google Shape;201;p1"/>
          <p:cNvPicPr preferRelativeResize="0"/>
          <p:nvPr/>
        </p:nvPicPr>
        <p:blipFill rotWithShape="1">
          <a:blip r:embed="rId3">
            <a:alphaModFix/>
          </a:blip>
          <a:srcRect b="0" l="1218" r="22141" t="6974"/>
          <a:stretch/>
        </p:blipFill>
        <p:spPr>
          <a:xfrm>
            <a:off x="469551" y="590689"/>
            <a:ext cx="7570252" cy="5191134"/>
          </a:xfrm>
          <a:custGeom>
            <a:rect b="b" l="l" r="r" t="t"/>
            <a:pathLst>
              <a:path extrusionOk="0" h="5343065" w="7761924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02" name="Google Shape;202;p1"/>
          <p:cNvSpPr txBox="1"/>
          <p:nvPr/>
        </p:nvSpPr>
        <p:spPr>
          <a:xfrm>
            <a:off x="10159544" y="5362547"/>
            <a:ext cx="2639195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Michela Barnabà</a:t>
            </a:r>
            <a:endParaRPr b="0" i="0" sz="1400" u="none" cap="none" strike="noStrike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Noemi Belluzzo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Maddalena Fabris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Lucia Meroni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Letizia Sturiale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Eleonora Zamuner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"/>
          <p:cNvSpPr/>
          <p:nvPr/>
        </p:nvSpPr>
        <p:spPr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4"/>
          <p:cNvSpPr txBox="1"/>
          <p:nvPr>
            <p:ph type="title"/>
          </p:nvPr>
        </p:nvSpPr>
        <p:spPr>
          <a:xfrm>
            <a:off x="883013" y="608800"/>
            <a:ext cx="57819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rPr lang="it-IT" sz="4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LUOGO</a:t>
            </a:r>
            <a:endParaRPr/>
          </a:p>
        </p:txBody>
      </p:sp>
      <p:sp>
        <p:nvSpPr>
          <p:cNvPr id="274" name="Google Shape;274;p4"/>
          <p:cNvSpPr txBox="1"/>
          <p:nvPr>
            <p:ph idx="1" type="body"/>
          </p:nvPr>
        </p:nvSpPr>
        <p:spPr>
          <a:xfrm>
            <a:off x="770520" y="1472277"/>
            <a:ext cx="6006900" cy="49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COMUNITÀ DI ACCOGLIENZA SECONDARIA: </a:t>
            </a:r>
            <a:endParaRPr b="1">
              <a:latin typeface="Corbel"/>
              <a:ea typeface="Corbel"/>
              <a:cs typeface="Corbel"/>
              <a:sym typeface="Corbel"/>
            </a:endParaRPr>
          </a:p>
          <a:p>
            <a:pPr indent="-11557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820"/>
              <a:buFont typeface="Arial"/>
              <a:buChar char="•"/>
            </a:pPr>
            <a:r>
              <a:rPr b="1"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SIPRIOMI </a:t>
            </a:r>
            <a:r>
              <a:rPr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– sistema di protezione per titolari di protezione internazionale e per minori stranieri non accompagnati (EX-SPRAR – sistema di protezione per richiedenti asilo e rifugiati);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indent="-11557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820"/>
              <a:buFont typeface="Arial"/>
              <a:buChar char="•"/>
            </a:pPr>
            <a:r>
              <a:rPr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b="1"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CAS</a:t>
            </a:r>
            <a:r>
              <a:rPr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– centri di accoglienza straordinaria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20"/>
              <a:buNone/>
            </a:pPr>
            <a:r>
              <a:rPr b="1"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PERCHÉ? 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indent="-11557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20"/>
              <a:buChar char=" "/>
            </a:pPr>
            <a:r>
              <a:rPr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“La </a:t>
            </a:r>
            <a:r>
              <a:rPr b="1"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conoscenza dei servizi erogati sul territorio</a:t>
            </a:r>
            <a:r>
              <a:rPr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(servizi sanitari, registri anagrafici, sistema scolastico per i minori e corsi di istruzione per gli adulti, ma anche circuiti bancari e postali, centri commerciali, luoghi di interesse culturale, ecc.) rappresenta l’</a:t>
            </a:r>
            <a:r>
              <a:rPr b="1"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anello strategico per la riacquisizione dell’autonomia</a:t>
            </a:r>
            <a:r>
              <a:rPr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.” 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indent="0" lvl="0" marL="9144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4"/>
          <p:cNvPicPr preferRelativeResize="0"/>
          <p:nvPr/>
        </p:nvPicPr>
        <p:blipFill rotWithShape="1">
          <a:blip r:embed="rId3">
            <a:alphaModFix/>
          </a:blip>
          <a:srcRect b="0" l="14500" r="18715" t="0"/>
          <a:stretch/>
        </p:blipFill>
        <p:spPr>
          <a:xfrm>
            <a:off x="7611902" y="10"/>
            <a:ext cx="4580097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"/>
          <p:cNvSpPr/>
          <p:nvPr/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82" name="Google Shape;28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151" y="0"/>
            <a:ext cx="500525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5005" y="0"/>
            <a:ext cx="484859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it-IT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rPr>
              <a:t>KEY CONCEPTS</a:t>
            </a:r>
            <a:br>
              <a:rPr lang="it-IT">
                <a:latin typeface="Corbel"/>
                <a:ea typeface="Corbel"/>
                <a:cs typeface="Corbel"/>
                <a:sym typeface="Corbel"/>
              </a:rPr>
            </a:br>
            <a:r>
              <a:rPr lang="it-IT" sz="2000">
                <a:latin typeface="Corbel"/>
                <a:ea typeface="Corbel"/>
                <a:cs typeface="Corbel"/>
                <a:sym typeface="Corbel"/>
              </a:rPr>
              <a:t>(INTERNATIONAL TECHNICAL GUIDANCE ON SEXUALITY EDUCATION)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89" name="Google Shape;289;p9"/>
          <p:cNvGrpSpPr/>
          <p:nvPr/>
        </p:nvGrpSpPr>
        <p:grpSpPr>
          <a:xfrm>
            <a:off x="798450" y="1898026"/>
            <a:ext cx="10595090" cy="4365617"/>
            <a:chOff x="0" y="45222"/>
            <a:chExt cx="10107888" cy="3932280"/>
          </a:xfrm>
        </p:grpSpPr>
        <p:sp>
          <p:nvSpPr>
            <p:cNvPr id="290" name="Google Shape;290;p9"/>
            <p:cNvSpPr/>
            <p:nvPr/>
          </p:nvSpPr>
          <p:spPr>
            <a:xfrm>
              <a:off x="0" y="207582"/>
              <a:ext cx="10107888" cy="277200"/>
            </a:xfrm>
            <a:prstGeom prst="rect">
              <a:avLst/>
            </a:prstGeom>
            <a:solidFill>
              <a:schemeClr val="lt1">
                <a:alpha val="88235"/>
              </a:schemeClr>
            </a:solidFill>
            <a:ln cap="flat" cmpd="sng" w="9525">
              <a:solidFill>
                <a:srgbClr val="A9341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505394" y="45222"/>
              <a:ext cx="7075521" cy="32472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BB7973"/>
                </a:gs>
                <a:gs pos="100000">
                  <a:srgbClr val="DAA09B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92" name="Google Shape;292;p9"/>
            <p:cNvSpPr txBox="1"/>
            <p:nvPr/>
          </p:nvSpPr>
          <p:spPr>
            <a:xfrm>
              <a:off x="505393" y="54824"/>
              <a:ext cx="7059669" cy="330969"/>
            </a:xfrm>
            <a:prstGeom prst="rect">
              <a:avLst/>
            </a:prstGeom>
            <a:solidFill>
              <a:srgbClr val="8D4120"/>
            </a:solidFill>
            <a:ln>
              <a:noFill/>
            </a:ln>
          </p:spPr>
          <p:txBody>
            <a:bodyPr anchorCtr="0" anchor="ctr" bIns="0" lIns="267425" spcFirstLastPara="1" rIns="2674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0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Relazioni</a:t>
              </a:r>
              <a:endPara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0" y="706542"/>
              <a:ext cx="10107888" cy="277200"/>
            </a:xfrm>
            <a:prstGeom prst="rect">
              <a:avLst/>
            </a:prstGeom>
            <a:solidFill>
              <a:schemeClr val="lt1">
                <a:alpha val="88235"/>
              </a:schemeClr>
            </a:solidFill>
            <a:ln cap="flat" cmpd="sng" w="9525">
              <a:solidFill>
                <a:srgbClr val="D9411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505394" y="544182"/>
              <a:ext cx="7075521" cy="32472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DF7D73"/>
                </a:gs>
                <a:gs pos="100000">
                  <a:srgbClr val="F99D95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95" name="Google Shape;295;p9"/>
            <p:cNvSpPr txBox="1"/>
            <p:nvPr/>
          </p:nvSpPr>
          <p:spPr>
            <a:xfrm>
              <a:off x="521246" y="560034"/>
              <a:ext cx="7043817" cy="293016"/>
            </a:xfrm>
            <a:prstGeom prst="rect">
              <a:avLst/>
            </a:prstGeom>
            <a:solidFill>
              <a:srgbClr val="F05510"/>
            </a:solidFill>
            <a:ln>
              <a:noFill/>
            </a:ln>
          </p:spPr>
          <p:txBody>
            <a:bodyPr anchorCtr="0" anchor="ctr" bIns="0" lIns="267425" spcFirstLastPara="1" rIns="2674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b="0" i="0" lang="it-IT" sz="20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Valori, Diritti, Cultura e Sessualità</a:t>
              </a:r>
              <a:endPara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0" y="1205502"/>
              <a:ext cx="10107888" cy="277200"/>
            </a:xfrm>
            <a:prstGeom prst="rect">
              <a:avLst/>
            </a:prstGeom>
            <a:solidFill>
              <a:schemeClr val="lt1">
                <a:alpha val="88235"/>
              </a:schemeClr>
            </a:solidFill>
            <a:ln cap="flat" cmpd="sng" w="9525">
              <a:solidFill>
                <a:srgbClr val="E464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505394" y="1043142"/>
              <a:ext cx="7075521" cy="32472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E98E83"/>
                </a:gs>
                <a:gs pos="100000">
                  <a:srgbClr val="FFA89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98" name="Google Shape;298;p9"/>
            <p:cNvSpPr txBox="1"/>
            <p:nvPr/>
          </p:nvSpPr>
          <p:spPr>
            <a:xfrm>
              <a:off x="521246" y="1058994"/>
              <a:ext cx="7043817" cy="29301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txBody>
            <a:bodyPr anchorCtr="0" anchor="ctr" bIns="0" lIns="267425" spcFirstLastPara="1" rIns="2674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b="0" i="0" lang="it-IT" sz="20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Genere</a:t>
              </a:r>
              <a:r>
                <a:rPr b="0" i="0" lang="it-IT" sz="16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0" y="1704462"/>
              <a:ext cx="10107888" cy="277200"/>
            </a:xfrm>
            <a:prstGeom prst="rect">
              <a:avLst/>
            </a:prstGeom>
            <a:solidFill>
              <a:schemeClr val="lt1">
                <a:alpha val="88235"/>
              </a:schemeClr>
            </a:solidFill>
            <a:ln cap="flat" cmpd="sng" w="9525">
              <a:solidFill>
                <a:srgbClr val="EB8E8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505394" y="1542102"/>
              <a:ext cx="7075521" cy="32472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EFA89F"/>
                </a:gs>
                <a:gs pos="100000">
                  <a:srgbClr val="FFB8A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1" name="Google Shape;301;p9"/>
            <p:cNvSpPr txBox="1"/>
            <p:nvPr/>
          </p:nvSpPr>
          <p:spPr>
            <a:xfrm>
              <a:off x="521246" y="1557954"/>
              <a:ext cx="7043817" cy="293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0" lIns="267425" spcFirstLastPara="1" rIns="2674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b="0" i="0" lang="it-IT" sz="20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Violenza e Consenso</a:t>
              </a:r>
              <a:endPara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0" y="2203422"/>
              <a:ext cx="10107888" cy="277200"/>
            </a:xfrm>
            <a:prstGeom prst="rect">
              <a:avLst/>
            </a:prstGeom>
            <a:solidFill>
              <a:schemeClr val="lt1">
                <a:alpha val="88235"/>
              </a:schemeClr>
            </a:solidFill>
            <a:ln cap="flat" cmpd="sng" w="9525">
              <a:solidFill>
                <a:srgbClr val="F2B9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505394" y="2041062"/>
              <a:ext cx="7075521" cy="32472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4C7C2"/>
                </a:gs>
                <a:gs pos="100000">
                  <a:srgbClr val="FFD0CB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4" name="Google Shape;304;p9"/>
            <p:cNvSpPr txBox="1"/>
            <p:nvPr/>
          </p:nvSpPr>
          <p:spPr>
            <a:xfrm>
              <a:off x="521246" y="2056914"/>
              <a:ext cx="7043817" cy="293016"/>
            </a:xfrm>
            <a:prstGeom prst="rect">
              <a:avLst/>
            </a:prstGeom>
            <a:solidFill>
              <a:srgbClr val="D98311"/>
            </a:solidFill>
            <a:ln>
              <a:noFill/>
            </a:ln>
          </p:spPr>
          <p:txBody>
            <a:bodyPr anchorCtr="0" anchor="ctr" bIns="0" lIns="267425" spcFirstLastPara="1" rIns="2674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b="0" i="0" lang="it-IT" sz="20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Salute e Benessere</a:t>
              </a:r>
              <a:endPara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0" y="2702382"/>
              <a:ext cx="10107888" cy="277200"/>
            </a:xfrm>
            <a:prstGeom prst="rect">
              <a:avLst/>
            </a:prstGeom>
            <a:solidFill>
              <a:schemeClr val="lt1">
                <a:alpha val="88235"/>
              </a:schemeClr>
            </a:solidFill>
            <a:ln cap="flat" cmpd="sng" w="9525">
              <a:solidFill>
                <a:srgbClr val="EB8E8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505394" y="2540022"/>
              <a:ext cx="7075521" cy="32472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EFA89F"/>
                </a:gs>
                <a:gs pos="100000">
                  <a:srgbClr val="FFB8A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7" name="Google Shape;307;p9"/>
            <p:cNvSpPr txBox="1"/>
            <p:nvPr/>
          </p:nvSpPr>
          <p:spPr>
            <a:xfrm>
              <a:off x="521246" y="2555874"/>
              <a:ext cx="7043817" cy="29301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0" lIns="267425" spcFirstLastPara="1" rIns="2674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b="0" i="0" lang="it-IT" sz="20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Il Corpo Umano</a:t>
              </a:r>
              <a:endPara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0" y="3201342"/>
              <a:ext cx="10107888" cy="277200"/>
            </a:xfrm>
            <a:prstGeom prst="rect">
              <a:avLst/>
            </a:prstGeom>
            <a:solidFill>
              <a:schemeClr val="lt1">
                <a:alpha val="88235"/>
              </a:schemeClr>
            </a:solidFill>
            <a:ln cap="flat" cmpd="sng" w="9525">
              <a:solidFill>
                <a:srgbClr val="E464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505394" y="3038982"/>
              <a:ext cx="7075521" cy="32472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E98E83"/>
                </a:gs>
                <a:gs pos="100000">
                  <a:srgbClr val="FFA89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0" name="Google Shape;310;p9"/>
            <p:cNvSpPr txBox="1"/>
            <p:nvPr/>
          </p:nvSpPr>
          <p:spPr>
            <a:xfrm>
              <a:off x="521246" y="3054834"/>
              <a:ext cx="7043817" cy="293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0" lIns="267425" spcFirstLastPara="1" rIns="2674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b="0" i="0" lang="it-IT" sz="20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Sessualità e Comportamento sessuale</a:t>
              </a:r>
              <a:endPara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0" y="3700302"/>
              <a:ext cx="10107888" cy="277200"/>
            </a:xfrm>
            <a:prstGeom prst="rect">
              <a:avLst/>
            </a:prstGeom>
            <a:solidFill>
              <a:schemeClr val="lt1">
                <a:alpha val="88235"/>
              </a:schemeClr>
            </a:solidFill>
            <a:ln cap="flat" cmpd="sng" w="9525">
              <a:solidFill>
                <a:srgbClr val="D9411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505394" y="3537942"/>
              <a:ext cx="7075521" cy="32472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DF7D73"/>
                </a:gs>
                <a:gs pos="100000">
                  <a:srgbClr val="F99D95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3" name="Google Shape;313;p9"/>
            <p:cNvSpPr txBox="1"/>
            <p:nvPr/>
          </p:nvSpPr>
          <p:spPr>
            <a:xfrm>
              <a:off x="521246" y="3553794"/>
              <a:ext cx="7043817" cy="293016"/>
            </a:xfrm>
            <a:prstGeom prst="rect">
              <a:avLst/>
            </a:prstGeom>
            <a:solidFill>
              <a:srgbClr val="C5B497"/>
            </a:solidFill>
            <a:ln>
              <a:noFill/>
            </a:ln>
          </p:spPr>
          <p:txBody>
            <a:bodyPr anchorCtr="0" anchor="ctr" bIns="0" lIns="267425" spcFirstLastPara="1" rIns="2674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b="0" i="0" lang="it-IT" sz="20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Salute sessuale e riproduttiva </a:t>
              </a:r>
              <a:endPara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af25c056b3_1_0"/>
          <p:cNvSpPr txBox="1"/>
          <p:nvPr>
            <p:ph idx="4294967295" type="title"/>
          </p:nvPr>
        </p:nvSpPr>
        <p:spPr>
          <a:xfrm>
            <a:off x="110675" y="201750"/>
            <a:ext cx="5722500" cy="18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b="1" lang="it-IT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rPr>
              <a:t>STRUTTURA</a:t>
            </a:r>
            <a:endParaRPr b="1" sz="46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9" name="Google Shape;319;gaf25c056b3_1_0"/>
          <p:cNvSpPr/>
          <p:nvPr/>
        </p:nvSpPr>
        <p:spPr>
          <a:xfrm>
            <a:off x="5963550" y="201750"/>
            <a:ext cx="6050400" cy="1898700"/>
          </a:xfrm>
          <a:prstGeom prst="rect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0" name="Google Shape;320;gaf25c056b3_1_0"/>
          <p:cNvSpPr/>
          <p:nvPr/>
        </p:nvSpPr>
        <p:spPr>
          <a:xfrm>
            <a:off x="110675" y="2185500"/>
            <a:ext cx="5722500" cy="45519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1" name="Google Shape;321;gaf25c056b3_1_0"/>
          <p:cNvSpPr/>
          <p:nvPr/>
        </p:nvSpPr>
        <p:spPr>
          <a:xfrm>
            <a:off x="5963475" y="2185500"/>
            <a:ext cx="6050400" cy="4551900"/>
          </a:xfrm>
          <a:prstGeom prst="rect">
            <a:avLst/>
          </a:prstGeom>
          <a:solidFill>
            <a:srgbClr val="B43512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2" name="Google Shape;322;gaf25c056b3_1_0"/>
          <p:cNvSpPr txBox="1"/>
          <p:nvPr/>
        </p:nvSpPr>
        <p:spPr>
          <a:xfrm>
            <a:off x="110675" y="2185500"/>
            <a:ext cx="5722500" cy="45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lang="it-IT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BOX INFORMATIVO </a:t>
            </a:r>
            <a:endParaRPr sz="2400">
              <a:solidFill>
                <a:schemeClr val="dk1"/>
              </a:solidFill>
            </a:endParaRPr>
          </a:p>
          <a:p>
            <a:pPr indent="0" lvl="0" marL="9144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9144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it-IT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Racchiude gli </a:t>
            </a:r>
            <a:r>
              <a:rPr b="1" lang="it-IT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obiettivi</a:t>
            </a:r>
            <a:r>
              <a:rPr lang="it-IT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e la conoscenza di base che ogni specifico key concept si propone di promuovere.</a:t>
            </a:r>
            <a:endParaRPr sz="2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3" name="Google Shape;323;gaf25c056b3_1_0"/>
          <p:cNvSpPr txBox="1"/>
          <p:nvPr/>
        </p:nvSpPr>
        <p:spPr>
          <a:xfrm>
            <a:off x="5963550" y="2185500"/>
            <a:ext cx="6050400" cy="45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lang="it-IT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BOX DESCRITTIVO </a:t>
            </a:r>
            <a:endParaRPr sz="2400">
              <a:solidFill>
                <a:schemeClr val="dk1"/>
              </a:solidFill>
            </a:endParaRPr>
          </a:p>
          <a:p>
            <a:pPr indent="0" lvl="0" marL="9144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9144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it-IT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Si focalizza su aspetti particolari tramite l’utilizzo di immagini o video per rendere più immediata la comprensione dei focus</a:t>
            </a: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9144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9144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it-IT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‘‘</a:t>
            </a:r>
            <a:r>
              <a:rPr b="1" lang="it-IT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 CHE MODO IL KEY CONCEPT PUÒ ESSERE IMPORTANTE PER IL TARGET?</a:t>
            </a:r>
            <a:r>
              <a:rPr lang="it-IT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’’</a:t>
            </a:r>
            <a:endParaRPr sz="2400"/>
          </a:p>
        </p:txBody>
      </p:sp>
      <p:sp>
        <p:nvSpPr>
          <p:cNvPr id="324" name="Google Shape;324;gaf25c056b3_1_0"/>
          <p:cNvSpPr txBox="1"/>
          <p:nvPr/>
        </p:nvSpPr>
        <p:spPr>
          <a:xfrm>
            <a:off x="5963550" y="201750"/>
            <a:ext cx="6050400" cy="18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lang="it-IT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BOX ATTIVITÀ </a:t>
            </a:r>
            <a:endParaRPr b="1"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9144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it-IT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Comprende iniziative semplici, </a:t>
            </a:r>
            <a:r>
              <a:rPr b="1" lang="it-IT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pratiche </a:t>
            </a:r>
            <a:r>
              <a:rPr lang="it-IT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 funzionali a superare le barriere linguistiche e a facilitare l’assimilazione dei contenuti.</a:t>
            </a:r>
            <a:endParaRPr sz="2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b014939085_4_169"/>
          <p:cNvSpPr txBox="1"/>
          <p:nvPr>
            <p:ph idx="4294967295" type="title"/>
          </p:nvPr>
        </p:nvSpPr>
        <p:spPr>
          <a:xfrm>
            <a:off x="110675" y="201750"/>
            <a:ext cx="5722500" cy="18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200">
                <a:latin typeface="Corbel"/>
                <a:ea typeface="Corbel"/>
                <a:cs typeface="Corbel"/>
                <a:sym typeface="Corbel"/>
              </a:rPr>
              <a:t>TOLLERANZA, INCLUSIONE E RISPETTO</a:t>
            </a:r>
            <a:endParaRPr sz="42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0" name="Google Shape;330;gb014939085_4_169"/>
          <p:cNvSpPr/>
          <p:nvPr/>
        </p:nvSpPr>
        <p:spPr>
          <a:xfrm>
            <a:off x="5963550" y="201750"/>
            <a:ext cx="6050400" cy="1898700"/>
          </a:xfrm>
          <a:prstGeom prst="rect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1" name="Google Shape;331;gb014939085_4_169"/>
          <p:cNvSpPr/>
          <p:nvPr/>
        </p:nvSpPr>
        <p:spPr>
          <a:xfrm>
            <a:off x="110675" y="2185500"/>
            <a:ext cx="5722500" cy="45519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2" name="Google Shape;332;gb014939085_4_169"/>
          <p:cNvSpPr/>
          <p:nvPr/>
        </p:nvSpPr>
        <p:spPr>
          <a:xfrm>
            <a:off x="5963475" y="2185500"/>
            <a:ext cx="6050400" cy="4551900"/>
          </a:xfrm>
          <a:prstGeom prst="rect">
            <a:avLst/>
          </a:prstGeom>
          <a:solidFill>
            <a:srgbClr val="B43512">
              <a:alpha val="902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3" name="Google Shape;333;gb014939085_4_169"/>
          <p:cNvSpPr txBox="1"/>
          <p:nvPr/>
        </p:nvSpPr>
        <p:spPr>
          <a:xfrm>
            <a:off x="110675" y="2185500"/>
            <a:ext cx="5722500" cy="45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it-IT" sz="2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È importante affrontare lo </a:t>
            </a:r>
            <a:r>
              <a:rPr b="1" i="0" lang="it-IT" sz="2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stigma</a:t>
            </a:r>
            <a:r>
              <a:rPr b="0" i="0" lang="it-IT" sz="2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e la discriminazione e promuovere l’</a:t>
            </a:r>
            <a:r>
              <a:rPr b="1" lang="it-IT" sz="2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inclusione</a:t>
            </a:r>
            <a:r>
              <a:rPr b="0" i="0" lang="it-IT" sz="2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, la non discriminazione e la diversità. Tale obiettivo è da sviluppare in concomitanza con la promozione di una conoscenza di base in materia legislativa. </a:t>
            </a:r>
            <a:endParaRPr b="0" i="0" sz="22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4" name="Google Shape;334;gb014939085_4_169"/>
          <p:cNvSpPr txBox="1"/>
          <p:nvPr/>
        </p:nvSpPr>
        <p:spPr>
          <a:xfrm>
            <a:off x="5963550" y="2185500"/>
            <a:ext cx="6050400" cy="45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83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rbel"/>
              <a:buChar char="-"/>
            </a:pPr>
            <a:r>
              <a:rPr b="0" i="0" lang="it-IT" sz="2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Focus sulla promozione di una conoscenza circa la </a:t>
            </a:r>
            <a:r>
              <a:rPr b="1" i="0" lang="it-IT" sz="2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legislatura italiana</a:t>
            </a:r>
            <a:r>
              <a:rPr b="0" i="0" lang="it-IT" sz="2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ed internazionale in ambito di diritti e di non discriminazione.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43434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9144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it-IT" sz="2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- Focus sulle malattie sessualmente trasmissibili, in particolare l’HIV, quali fonte di discriminazione nelle comunità migranti. </a:t>
            </a:r>
            <a:endParaRPr b="0" i="0" sz="22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5" name="Google Shape;335;gb014939085_4_169"/>
          <p:cNvSpPr txBox="1"/>
          <p:nvPr/>
        </p:nvSpPr>
        <p:spPr>
          <a:xfrm>
            <a:off x="5963550" y="201750"/>
            <a:ext cx="6050400" cy="18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it-IT" sz="2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Attività di valorizzazione delle diversità e di inclusione al fine di promuovere il rispetto e la tolleranza.</a:t>
            </a:r>
            <a:endParaRPr b="0" i="0" sz="22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b014939085_4_3"/>
          <p:cNvSpPr txBox="1"/>
          <p:nvPr>
            <p:ph idx="4294967295" type="title"/>
          </p:nvPr>
        </p:nvSpPr>
        <p:spPr>
          <a:xfrm>
            <a:off x="110675" y="201750"/>
            <a:ext cx="5722500" cy="18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it-IT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it-IT" sz="4200">
                <a:latin typeface="Corbel"/>
                <a:ea typeface="Corbel"/>
                <a:cs typeface="Corbel"/>
                <a:sym typeface="Corbel"/>
              </a:rPr>
              <a:t>VALORI E SESSUALITÀ</a:t>
            </a:r>
            <a:endParaRPr sz="4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1" name="Google Shape;341;gb014939085_4_3"/>
          <p:cNvSpPr/>
          <p:nvPr/>
        </p:nvSpPr>
        <p:spPr>
          <a:xfrm>
            <a:off x="5963550" y="201750"/>
            <a:ext cx="6050400" cy="1898700"/>
          </a:xfrm>
          <a:prstGeom prst="rect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2" name="Google Shape;342;gb014939085_4_3"/>
          <p:cNvSpPr/>
          <p:nvPr/>
        </p:nvSpPr>
        <p:spPr>
          <a:xfrm>
            <a:off x="110675" y="2185500"/>
            <a:ext cx="5722500" cy="45519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3" name="Google Shape;343;gb014939085_4_3"/>
          <p:cNvSpPr/>
          <p:nvPr/>
        </p:nvSpPr>
        <p:spPr>
          <a:xfrm>
            <a:off x="5963475" y="2185500"/>
            <a:ext cx="6050400" cy="4551900"/>
          </a:xfrm>
          <a:prstGeom prst="rect">
            <a:avLst/>
          </a:prstGeom>
          <a:solidFill>
            <a:srgbClr val="B43512">
              <a:alpha val="902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4" name="Google Shape;344;gb014939085_4_3"/>
          <p:cNvSpPr txBox="1"/>
          <p:nvPr/>
        </p:nvSpPr>
        <p:spPr>
          <a:xfrm>
            <a:off x="110675" y="2185500"/>
            <a:ext cx="5722500" cy="45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È importante attuare una</a:t>
            </a:r>
            <a:r>
              <a:rPr b="1"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riflessione</a:t>
            </a: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per conoscere i propri valori,le proprie credenze ed attitudini, in modo da poter adottare una condotta sessuale coerente con essi, tenendo presente che nel percorso di crescita la persona può sviluppare </a:t>
            </a:r>
            <a:r>
              <a:rPr b="1"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valori differenti rispetto a quelli della famiglia</a:t>
            </a: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endParaRPr/>
          </a:p>
        </p:txBody>
      </p:sp>
      <p:sp>
        <p:nvSpPr>
          <p:cNvPr id="345" name="Google Shape;345;gb014939085_4_3"/>
          <p:cNvSpPr txBox="1"/>
          <p:nvPr/>
        </p:nvSpPr>
        <p:spPr>
          <a:xfrm>
            <a:off x="5963550" y="2185500"/>
            <a:ext cx="6050400" cy="45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rbel"/>
              <a:buChar char="-"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Focus sul valore della </a:t>
            </a:r>
            <a:r>
              <a:rPr b="1"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scelta sessuale </a:t>
            </a: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 sul concetto di </a:t>
            </a:r>
            <a:r>
              <a:rPr b="1"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integrità fisica e morale</a:t>
            </a: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sz="2200">
              <a:solidFill>
                <a:schemeClr val="dk1"/>
              </a:solidFill>
            </a:endParaRPr>
          </a:p>
          <a:p>
            <a:pPr indent="-2159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bel"/>
              <a:buNone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- Focus su immagini e video rappresentativi di situazioni di </a:t>
            </a:r>
            <a:r>
              <a:rPr b="1"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conflitto</a:t>
            </a: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tra i propri valori personali e i valori della famiglia per suggerire strategie di superamento si tale conflitto spesso presente in persone migranti che si interfacciano a nuove realtà sociali e culturali.</a:t>
            </a:r>
            <a:endParaRPr sz="2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6" name="Google Shape;346;gb014939085_4_3"/>
          <p:cNvSpPr txBox="1"/>
          <p:nvPr/>
        </p:nvSpPr>
        <p:spPr>
          <a:xfrm>
            <a:off x="5963550" y="201750"/>
            <a:ext cx="6050400" cy="18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bel"/>
              <a:buNone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Momenti di confronto e focus group per lasciare spazio ai vissuti personali. </a:t>
            </a:r>
            <a:endParaRPr b="0" i="0" sz="22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b014939085_4_23"/>
          <p:cNvSpPr txBox="1"/>
          <p:nvPr>
            <p:ph idx="4294967295" type="title"/>
          </p:nvPr>
        </p:nvSpPr>
        <p:spPr>
          <a:xfrm>
            <a:off x="110675" y="201750"/>
            <a:ext cx="5722500" cy="18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200">
                <a:latin typeface="Corbel"/>
                <a:ea typeface="Corbel"/>
                <a:cs typeface="Corbel"/>
                <a:sym typeface="Corbel"/>
              </a:rPr>
              <a:t>DIRITTI UMANI E </a:t>
            </a:r>
            <a:endParaRPr sz="4200"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200">
                <a:latin typeface="Corbel"/>
                <a:ea typeface="Corbel"/>
                <a:cs typeface="Corbel"/>
                <a:sym typeface="Corbel"/>
              </a:rPr>
              <a:t>SESSUALITÀ</a:t>
            </a:r>
            <a:endParaRPr sz="4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2" name="Google Shape;352;gb014939085_4_23"/>
          <p:cNvSpPr/>
          <p:nvPr/>
        </p:nvSpPr>
        <p:spPr>
          <a:xfrm>
            <a:off x="5963550" y="201750"/>
            <a:ext cx="6050400" cy="1898700"/>
          </a:xfrm>
          <a:prstGeom prst="rect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3" name="Google Shape;353;gb014939085_4_23"/>
          <p:cNvSpPr/>
          <p:nvPr/>
        </p:nvSpPr>
        <p:spPr>
          <a:xfrm>
            <a:off x="110675" y="2185500"/>
            <a:ext cx="5722500" cy="45519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4" name="Google Shape;354;gb014939085_4_23"/>
          <p:cNvSpPr/>
          <p:nvPr/>
        </p:nvSpPr>
        <p:spPr>
          <a:xfrm>
            <a:off x="5963475" y="2185500"/>
            <a:ext cx="6050400" cy="4551900"/>
          </a:xfrm>
          <a:prstGeom prst="rect">
            <a:avLst/>
          </a:prstGeom>
          <a:solidFill>
            <a:srgbClr val="B43512">
              <a:alpha val="902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5" name="Google Shape;355;gb014939085_4_23"/>
          <p:cNvSpPr txBox="1"/>
          <p:nvPr/>
        </p:nvSpPr>
        <p:spPr>
          <a:xfrm>
            <a:off x="110675" y="2185500"/>
            <a:ext cx="5722500" cy="45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bel"/>
              <a:buNone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Esistono leggi nazionali e accordi internazionali che affrontano i diritti umani che hanno un impatto sulla salute sessuale e riproduttiva.</a:t>
            </a:r>
            <a:endParaRPr sz="2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bel"/>
              <a:buNone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È importante conoscere e promuovere quei </a:t>
            </a:r>
            <a:r>
              <a:rPr b="1"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diritti umani che hanno un impatto sulla salute sessuale e riproduttiva</a:t>
            </a: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e di cui spesso le donne migranti non sono a conoscenza.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gb014939085_4_23"/>
          <p:cNvSpPr txBox="1"/>
          <p:nvPr/>
        </p:nvSpPr>
        <p:spPr>
          <a:xfrm>
            <a:off x="5963550" y="2185500"/>
            <a:ext cx="6050400" cy="45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bel"/>
              <a:buNone/>
            </a:pPr>
            <a:r>
              <a:rPr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- Focus su leggi ed accordi riguardo CEFM, FGM/C, sterilizzazioni forzate, età del consenso, parità di genere, orientamento sessuale, identità di genere, aborto, stupro, abuso sessuale, traffico sessuale.</a:t>
            </a:r>
            <a:endParaRPr sz="2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bel"/>
              <a:buNone/>
            </a:pPr>
            <a:r>
              <a:rPr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- Focus sui </a:t>
            </a:r>
            <a:r>
              <a:rPr b="1"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servizi presenti sul territorio</a:t>
            </a:r>
            <a:r>
              <a:rPr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che si occupano di salute sessuale e riproduttiva e diritti riproduttivi con riferimento alla “Guida ai Servizi Sanitari per cittadini immigrati residenti in Veneto”.</a:t>
            </a:r>
            <a:endParaRPr sz="2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bel"/>
              <a:buNone/>
            </a:pPr>
            <a:r>
              <a:rPr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- Focus sui </a:t>
            </a:r>
            <a:r>
              <a:rPr b="1"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diritti sessuali </a:t>
            </a:r>
            <a:r>
              <a:rPr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proposti dall’OMS.</a:t>
            </a:r>
            <a:endParaRPr sz="2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7" name="Google Shape;357;gb014939085_4_23"/>
          <p:cNvSpPr txBox="1"/>
          <p:nvPr/>
        </p:nvSpPr>
        <p:spPr>
          <a:xfrm>
            <a:off x="5963550" y="201750"/>
            <a:ext cx="6050400" cy="18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bel"/>
              <a:buNone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Interazione partecipativa con l’utilizzo di quiz.</a:t>
            </a:r>
            <a:endParaRPr sz="2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b014939085_4_13"/>
          <p:cNvSpPr txBox="1"/>
          <p:nvPr>
            <p:ph idx="4294967295" type="title"/>
          </p:nvPr>
        </p:nvSpPr>
        <p:spPr>
          <a:xfrm>
            <a:off x="110675" y="201750"/>
            <a:ext cx="5722500" cy="18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200">
                <a:latin typeface="Corbel"/>
                <a:ea typeface="Corbel"/>
                <a:cs typeface="Corbel"/>
                <a:sym typeface="Corbel"/>
              </a:rPr>
              <a:t>CULTURA, SOCIETÀ </a:t>
            </a:r>
            <a:endParaRPr sz="4200"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200">
                <a:latin typeface="Corbel"/>
                <a:ea typeface="Corbel"/>
                <a:cs typeface="Corbel"/>
                <a:sym typeface="Corbel"/>
              </a:rPr>
              <a:t>E SESSUALITÀ</a:t>
            </a:r>
            <a:endParaRPr sz="4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63" name="Google Shape;363;gb014939085_4_13"/>
          <p:cNvSpPr/>
          <p:nvPr/>
        </p:nvSpPr>
        <p:spPr>
          <a:xfrm>
            <a:off x="5963550" y="201750"/>
            <a:ext cx="6050400" cy="1898700"/>
          </a:xfrm>
          <a:prstGeom prst="rect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4" name="Google Shape;364;gb014939085_4_13"/>
          <p:cNvSpPr/>
          <p:nvPr/>
        </p:nvSpPr>
        <p:spPr>
          <a:xfrm>
            <a:off x="110675" y="2185500"/>
            <a:ext cx="5722500" cy="45519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5" name="Google Shape;365;gb014939085_4_13"/>
          <p:cNvSpPr/>
          <p:nvPr/>
        </p:nvSpPr>
        <p:spPr>
          <a:xfrm>
            <a:off x="5963475" y="2185500"/>
            <a:ext cx="6050400" cy="4551900"/>
          </a:xfrm>
          <a:prstGeom prst="rect">
            <a:avLst/>
          </a:prstGeom>
          <a:solidFill>
            <a:srgbClr val="B43512">
              <a:alpha val="902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6" name="Google Shape;366;gb014939085_4_13"/>
          <p:cNvSpPr txBox="1"/>
          <p:nvPr/>
        </p:nvSpPr>
        <p:spPr>
          <a:xfrm>
            <a:off x="110675" y="2185500"/>
            <a:ext cx="5722500" cy="45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È importante essere a conoscenza delle differenze sociali e culturali, rispettarle e comprendere come </a:t>
            </a:r>
            <a:r>
              <a:rPr b="1"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norme sociali e culturali diverse</a:t>
            </a: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impattano sul comportamento sessuale. </a:t>
            </a:r>
            <a:endParaRPr sz="2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67" name="Google Shape;367;gb014939085_4_13"/>
          <p:cNvSpPr txBox="1"/>
          <p:nvPr/>
        </p:nvSpPr>
        <p:spPr>
          <a:xfrm>
            <a:off x="5963550" y="2185500"/>
            <a:ext cx="6050400" cy="45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bel"/>
              <a:buNone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Focus su immagini e/o video che rappresentano diverse  norme sociali e culturali in merito alla sessualità per stimolare la donna immigrata a sviluppare la </a:t>
            </a:r>
            <a:r>
              <a:rPr b="1"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propria prospettiva</a:t>
            </a: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riguardo la sessualità e la salute sessuale.</a:t>
            </a:r>
            <a:endParaRPr b="0" i="0" sz="22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68" name="Google Shape;368;gb014939085_4_13"/>
          <p:cNvSpPr txBox="1"/>
          <p:nvPr/>
        </p:nvSpPr>
        <p:spPr>
          <a:xfrm>
            <a:off x="5963550" y="201750"/>
            <a:ext cx="6050400" cy="18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bel"/>
              <a:buNone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Role playing e situazioni simulate per creare un confronto tra le credenze personali e innescare una riflessione.</a:t>
            </a:r>
            <a:endParaRPr sz="2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b014939085_4_33"/>
          <p:cNvSpPr txBox="1"/>
          <p:nvPr>
            <p:ph idx="4294967295" type="title"/>
          </p:nvPr>
        </p:nvSpPr>
        <p:spPr>
          <a:xfrm>
            <a:off x="110675" y="201750"/>
            <a:ext cx="5722500" cy="18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200">
                <a:latin typeface="Corbel"/>
                <a:ea typeface="Corbel"/>
                <a:cs typeface="Corbel"/>
                <a:sym typeface="Corbel"/>
              </a:rPr>
              <a:t>ANATOMIA E FISIOLOGIA SESSUALE</a:t>
            </a:r>
            <a:endParaRPr sz="4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74" name="Google Shape;374;gb014939085_4_33"/>
          <p:cNvSpPr/>
          <p:nvPr/>
        </p:nvSpPr>
        <p:spPr>
          <a:xfrm>
            <a:off x="5963550" y="201750"/>
            <a:ext cx="6050400" cy="1898700"/>
          </a:xfrm>
          <a:prstGeom prst="rect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5" name="Google Shape;375;gb014939085_4_33"/>
          <p:cNvSpPr/>
          <p:nvPr/>
        </p:nvSpPr>
        <p:spPr>
          <a:xfrm>
            <a:off x="110675" y="2185500"/>
            <a:ext cx="5722500" cy="45519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6" name="Google Shape;376;gb014939085_4_33"/>
          <p:cNvSpPr/>
          <p:nvPr/>
        </p:nvSpPr>
        <p:spPr>
          <a:xfrm>
            <a:off x="5963475" y="2185500"/>
            <a:ext cx="6050400" cy="4551900"/>
          </a:xfrm>
          <a:prstGeom prst="rect">
            <a:avLst/>
          </a:prstGeom>
          <a:solidFill>
            <a:srgbClr val="B43512">
              <a:alpha val="902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7" name="Google Shape;377;gb014939085_4_33"/>
          <p:cNvSpPr txBox="1"/>
          <p:nvPr/>
        </p:nvSpPr>
        <p:spPr>
          <a:xfrm>
            <a:off x="110675" y="2185500"/>
            <a:ext cx="5722500" cy="45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rbel"/>
              <a:buNone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E’ importante conoscere il nome delle parti e delle funzioni del corpo. </a:t>
            </a:r>
            <a:endParaRPr sz="2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rbel"/>
              <a:buNone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Non bisogna dare per scontate le conoscenze pregresse delle partecipanti al programma, quindi si riparte dalle basi.</a:t>
            </a:r>
            <a:endParaRPr sz="2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rbel"/>
              <a:buNone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Risulta importante riprendere le conoscenze di anatomia per dare alle partecipanti  gli strumenti linguistici per poter comprendere e per poter comunicare adeguatamente con gli operatori dei servizi sanitari.</a:t>
            </a:r>
            <a:endParaRPr/>
          </a:p>
        </p:txBody>
      </p:sp>
      <p:sp>
        <p:nvSpPr>
          <p:cNvPr id="378" name="Google Shape;378;gb014939085_4_33"/>
          <p:cNvSpPr txBox="1"/>
          <p:nvPr/>
        </p:nvSpPr>
        <p:spPr>
          <a:xfrm>
            <a:off x="5963550" y="2185500"/>
            <a:ext cx="3222000" cy="45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r>
              <a:rPr lang="it-IT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Focus su anatomia maschile e femminile, esterna ed interna, prestando particolare attenzione:</a:t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-"/>
            </a:pPr>
            <a:r>
              <a:rPr lang="it-IT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 utilizzare un linguaggio tecnico, ma non incomprensibile</a:t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-"/>
            </a:pPr>
            <a:r>
              <a:rPr lang="it-IT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 sottolineare i cambiamenti durante il tempo</a:t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79" name="Google Shape;379;gb014939085_4_33"/>
          <p:cNvSpPr txBox="1"/>
          <p:nvPr/>
        </p:nvSpPr>
        <p:spPr>
          <a:xfrm>
            <a:off x="5963550" y="201750"/>
            <a:ext cx="6050400" cy="18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rbel"/>
              <a:buNone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Verificare le conoscenze acquisite tramite giochi di completamento o accoppiamento con immagini chiare e neutrali</a:t>
            </a:r>
            <a:endParaRPr b="0" i="0" sz="22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80" name="Google Shape;380;gb014939085_4_33"/>
          <p:cNvPicPr preferRelativeResize="0"/>
          <p:nvPr/>
        </p:nvPicPr>
        <p:blipFill rotWithShape="1">
          <a:blip r:embed="rId3">
            <a:alphaModFix/>
          </a:blip>
          <a:srcRect b="3640" l="4658" r="42104" t="4202"/>
          <a:stretch/>
        </p:blipFill>
        <p:spPr>
          <a:xfrm>
            <a:off x="9185550" y="2185500"/>
            <a:ext cx="2940276" cy="2094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gb014939085_4_33"/>
          <p:cNvPicPr preferRelativeResize="0"/>
          <p:nvPr/>
        </p:nvPicPr>
        <p:blipFill rotWithShape="1">
          <a:blip r:embed="rId4">
            <a:alphaModFix/>
          </a:blip>
          <a:srcRect b="6976" l="2010" r="34368" t="0"/>
          <a:stretch/>
        </p:blipFill>
        <p:spPr>
          <a:xfrm>
            <a:off x="9185550" y="4782937"/>
            <a:ext cx="2940275" cy="1954462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gb014939085_4_33"/>
          <p:cNvSpPr txBox="1"/>
          <p:nvPr/>
        </p:nvSpPr>
        <p:spPr>
          <a:xfrm>
            <a:off x="9315925" y="6524950"/>
            <a:ext cx="5468400" cy="9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>
                <a:latin typeface="Calibri"/>
                <a:ea typeface="Calibri"/>
                <a:cs typeface="Calibri"/>
                <a:sym typeface="Calibri"/>
              </a:rPr>
              <a:t>Fonte: Panzeri M., (2013) Psicologia della sessualità. il Mulino. 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b014939085_4_43"/>
          <p:cNvSpPr txBox="1"/>
          <p:nvPr>
            <p:ph idx="4294967295" type="title"/>
          </p:nvPr>
        </p:nvSpPr>
        <p:spPr>
          <a:xfrm>
            <a:off x="110675" y="201750"/>
            <a:ext cx="5722500" cy="18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200">
                <a:latin typeface="Corbel"/>
                <a:ea typeface="Corbel"/>
                <a:cs typeface="Corbel"/>
                <a:sym typeface="Corbel"/>
              </a:rPr>
              <a:t>MUTILAZIONI GENITALI FEMMINILI</a:t>
            </a:r>
            <a:endParaRPr sz="4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88" name="Google Shape;388;gb014939085_4_43"/>
          <p:cNvSpPr/>
          <p:nvPr/>
        </p:nvSpPr>
        <p:spPr>
          <a:xfrm>
            <a:off x="5963550" y="201750"/>
            <a:ext cx="6050400" cy="1898700"/>
          </a:xfrm>
          <a:prstGeom prst="rect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9" name="Google Shape;389;gb014939085_4_43"/>
          <p:cNvSpPr/>
          <p:nvPr/>
        </p:nvSpPr>
        <p:spPr>
          <a:xfrm>
            <a:off x="110675" y="2185500"/>
            <a:ext cx="5722500" cy="45519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0" name="Google Shape;390;gb014939085_4_43"/>
          <p:cNvSpPr/>
          <p:nvPr/>
        </p:nvSpPr>
        <p:spPr>
          <a:xfrm>
            <a:off x="5963475" y="2185500"/>
            <a:ext cx="6050400" cy="4551900"/>
          </a:xfrm>
          <a:prstGeom prst="rect">
            <a:avLst/>
          </a:prstGeom>
          <a:solidFill>
            <a:srgbClr val="B43512">
              <a:alpha val="902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1" name="Google Shape;391;gb014939085_4_43"/>
          <p:cNvSpPr txBox="1"/>
          <p:nvPr/>
        </p:nvSpPr>
        <p:spPr>
          <a:xfrm>
            <a:off x="110675" y="2185500"/>
            <a:ext cx="5722500" cy="45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</a:pPr>
            <a:r>
              <a:rPr lang="it-IT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Definizione dell’OMS: “Pratica che porta alla rimozione parziale o totale dei genitali esterni femminili, o ad altri danni agli organi genitali femminili, compiuti sulla base di motivazioni culturali o di altre motivazioni non terapeutiche”. Argomentazioni epidemiologiche e classificazione dei quattro tipi.</a:t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92" name="Google Shape;392;gb014939085_4_43"/>
          <p:cNvSpPr txBox="1"/>
          <p:nvPr/>
        </p:nvSpPr>
        <p:spPr>
          <a:xfrm>
            <a:off x="5963550" y="2185500"/>
            <a:ext cx="6050400" cy="45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7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Indicazioni per un approccio corretto alla donna e alla famiglia:</a:t>
            </a:r>
            <a:endParaRPr sz="17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Char char="-"/>
            </a:pPr>
            <a:r>
              <a:rPr lang="it-IT" sz="17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atteggiamento non giudicante e molto attento agli aspetti psicosociali e culturali</a:t>
            </a:r>
            <a:endParaRPr sz="17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Char char="-"/>
            </a:pPr>
            <a:r>
              <a:rPr lang="it-IT" sz="17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conoscenza dei paesi e delle etnie in cui si praticano MGF</a:t>
            </a:r>
            <a:endParaRPr sz="17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Char char="-"/>
            </a:pPr>
            <a:r>
              <a:rPr b="1" lang="it-IT" sz="17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conoscere i vari tipi di MGF e saperli riconoscere anche nelle possibili conseguenze mediche, psicologiche e sociali</a:t>
            </a:r>
            <a:endParaRPr b="1" sz="17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Char char="-"/>
            </a:pPr>
            <a:r>
              <a:rPr lang="it-IT" sz="17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spiegare la legge italiana</a:t>
            </a:r>
            <a:endParaRPr sz="17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Char char="-"/>
            </a:pPr>
            <a:r>
              <a:rPr lang="it-IT" sz="17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utilizzare una terminologia comprensibile e culturalmente accettabile (escissione &gt; mutilazione), non giudicante</a:t>
            </a:r>
            <a:endParaRPr sz="17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Char char="-"/>
            </a:pPr>
            <a:r>
              <a:rPr lang="it-IT" sz="17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offrire la presenza di una mediatrice culturale</a:t>
            </a:r>
            <a:endParaRPr sz="17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Char char="-"/>
            </a:pPr>
            <a:r>
              <a:rPr b="1" lang="it-IT" sz="17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 le donne hanno figlie femmine, l’argomento dev’essere affrontato, se possibile, già durante la gravidanza</a:t>
            </a:r>
            <a:r>
              <a:rPr lang="it-IT" sz="17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. la tutela della minore diventerebbe prioritaria.</a:t>
            </a:r>
            <a:endParaRPr sz="17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gb014939085_4_43"/>
          <p:cNvSpPr txBox="1"/>
          <p:nvPr/>
        </p:nvSpPr>
        <p:spPr>
          <a:xfrm>
            <a:off x="5963550" y="201750"/>
            <a:ext cx="6050400" cy="18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bel"/>
              <a:buNone/>
            </a:pPr>
            <a:r>
              <a:rPr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Codice penale: legge italiana del 9 gennaio 2006,n. 7, la pratica è proibita e chi la cagiona è punito anche se l’intervento è avvenuto all’esterno di un servizio sanitario.</a:t>
            </a:r>
            <a:endParaRPr sz="2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94" name="Google Shape;394;gb014939085_4_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8262" y="4004225"/>
            <a:ext cx="2607325" cy="2733174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gb014939085_4_43"/>
          <p:cNvSpPr txBox="1"/>
          <p:nvPr/>
        </p:nvSpPr>
        <p:spPr>
          <a:xfrm>
            <a:off x="1668250" y="6524975"/>
            <a:ext cx="5468400" cy="9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>
                <a:latin typeface="Calibri"/>
                <a:ea typeface="Calibri"/>
                <a:cs typeface="Calibri"/>
                <a:sym typeface="Calibri"/>
              </a:rPr>
              <a:t>Fonte: Panzeri M., (2013) Psicologia della sessualità. il Mulino. 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6"/>
          <p:cNvSpPr txBox="1"/>
          <p:nvPr>
            <p:ph type="title"/>
          </p:nvPr>
        </p:nvSpPr>
        <p:spPr>
          <a:xfrm>
            <a:off x="92300" y="632175"/>
            <a:ext cx="5219400" cy="135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it-IT" sz="4000">
                <a:latin typeface="Corbel"/>
                <a:ea typeface="Corbel"/>
                <a:cs typeface="Corbel"/>
                <a:sym typeface="Corbel"/>
              </a:rPr>
              <a:t>Alcune domande per iniziare</a:t>
            </a:r>
            <a:endParaRPr sz="40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9" name="Google Shape;209;p6"/>
          <p:cNvSpPr txBox="1"/>
          <p:nvPr>
            <p:ph idx="1" type="body"/>
          </p:nvPr>
        </p:nvSpPr>
        <p:spPr>
          <a:xfrm>
            <a:off x="90775" y="2323150"/>
            <a:ext cx="5219400" cy="46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t-IT" sz="27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Sei mai stat* sminuit*</a:t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t-IT" sz="27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sz="2300">
              <a:solidFill>
                <a:srgbClr val="000000"/>
              </a:solidFill>
            </a:endParaRPr>
          </a:p>
          <a:p>
            <a:pPr indent="-2476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</a:pPr>
            <a:r>
              <a:rPr lang="it-IT" sz="27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... per il tuo accento o per la tua pronuncia?</a:t>
            </a:r>
            <a:endParaRPr sz="27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47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</a:pPr>
            <a:r>
              <a:rPr lang="it-IT" sz="27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... per il tuo modo di vestire?</a:t>
            </a:r>
            <a:endParaRPr sz="27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47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</a:pPr>
            <a:r>
              <a:rPr lang="it-IT" sz="27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... per le tue abitudini alimentari?</a:t>
            </a:r>
            <a:endParaRPr sz="27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47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</a:pPr>
            <a:r>
              <a:rPr lang="it-IT" sz="27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... per la tua credenza religiosa?</a:t>
            </a:r>
            <a:endParaRPr sz="27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47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</a:pPr>
            <a:r>
              <a:rPr lang="it-IT" sz="27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... per la tua espressività emotiva?</a:t>
            </a:r>
            <a:endParaRPr sz="27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</p:txBody>
      </p:sp>
      <p:pic>
        <p:nvPicPr>
          <p:cNvPr id="210" name="Google Shape;210;p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16889" r="26690" t="0"/>
          <a:stretch/>
        </p:blipFill>
        <p:spPr>
          <a:xfrm>
            <a:off x="5311702" y="10"/>
            <a:ext cx="6878775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6"/>
          <p:cNvSpPr/>
          <p:nvPr/>
        </p:nvSpPr>
        <p:spPr>
          <a:xfrm>
            <a:off x="964642" y="2146819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b014939085_4_56"/>
          <p:cNvSpPr txBox="1"/>
          <p:nvPr>
            <p:ph idx="4294967295" type="title"/>
          </p:nvPr>
        </p:nvSpPr>
        <p:spPr>
          <a:xfrm>
            <a:off x="110675" y="201750"/>
            <a:ext cx="5722500" cy="18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200">
                <a:latin typeface="Corbel"/>
                <a:ea typeface="Corbel"/>
                <a:cs typeface="Corbel"/>
                <a:sym typeface="Corbel"/>
              </a:rPr>
              <a:t>CORPOREITÀ</a:t>
            </a:r>
            <a:endParaRPr sz="4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01" name="Google Shape;401;gb014939085_4_56"/>
          <p:cNvSpPr/>
          <p:nvPr/>
        </p:nvSpPr>
        <p:spPr>
          <a:xfrm>
            <a:off x="5963550" y="201750"/>
            <a:ext cx="6050400" cy="1898700"/>
          </a:xfrm>
          <a:prstGeom prst="rect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2" name="Google Shape;402;gb014939085_4_56"/>
          <p:cNvSpPr/>
          <p:nvPr/>
        </p:nvSpPr>
        <p:spPr>
          <a:xfrm>
            <a:off x="110675" y="2185500"/>
            <a:ext cx="5722500" cy="45519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3" name="Google Shape;403;gb014939085_4_56"/>
          <p:cNvSpPr/>
          <p:nvPr/>
        </p:nvSpPr>
        <p:spPr>
          <a:xfrm>
            <a:off x="5963475" y="2185500"/>
            <a:ext cx="6050400" cy="4551900"/>
          </a:xfrm>
          <a:prstGeom prst="rect">
            <a:avLst/>
          </a:prstGeom>
          <a:solidFill>
            <a:srgbClr val="B43512">
              <a:alpha val="902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4" name="Google Shape;404;gb014939085_4_56"/>
          <p:cNvSpPr txBox="1"/>
          <p:nvPr/>
        </p:nvSpPr>
        <p:spPr>
          <a:xfrm>
            <a:off x="110675" y="2185500"/>
            <a:ext cx="5722500" cy="45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bel"/>
              <a:buNone/>
            </a:pPr>
            <a:r>
              <a:rPr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Far comprendere che l’aspetto fisico di una persona non ne determina il valore come essere umano.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bel"/>
              <a:buNone/>
            </a:pPr>
            <a:r>
              <a:rPr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Introdurre l’idea che ciò che le persone provano sul loro corpo può influenzare la salute, l’immagine del sé e il loro comportamento.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bel"/>
              <a:buNone/>
            </a:pPr>
            <a:r>
              <a:rPr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Standard irrealistici sull’apparenza fisica possono essere una sfida che non vale la pena intraprendere.</a:t>
            </a:r>
            <a:endParaRPr sz="22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05" name="Google Shape;405;gb014939085_4_56"/>
          <p:cNvSpPr txBox="1"/>
          <p:nvPr/>
        </p:nvSpPr>
        <p:spPr>
          <a:xfrm>
            <a:off x="5963550" y="2185500"/>
            <a:ext cx="2394300" cy="45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bel"/>
              <a:buNone/>
            </a:pPr>
            <a:r>
              <a:rPr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Focus sulle differenze determinate da diverse provenienze socio-culturali:</a:t>
            </a:r>
            <a:endParaRPr sz="2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forme</a:t>
            </a:r>
            <a:endParaRPr sz="2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etnia</a:t>
            </a:r>
            <a:endParaRPr sz="2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vestiario</a:t>
            </a:r>
            <a:endParaRPr sz="2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bel"/>
              <a:buNone/>
            </a:pPr>
            <a:r>
              <a:rPr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Il concetto di bellezza come costrutto culturale.</a:t>
            </a:r>
            <a:endParaRPr sz="2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06" name="Google Shape;406;gb014939085_4_56"/>
          <p:cNvSpPr txBox="1"/>
          <p:nvPr/>
        </p:nvSpPr>
        <p:spPr>
          <a:xfrm>
            <a:off x="5963550" y="201750"/>
            <a:ext cx="6050400" cy="18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bel"/>
              <a:buNone/>
            </a:pPr>
            <a:r>
              <a:rPr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Raccogliere immagini, descrizioni o disegni dei diversi modelli di bellezza rappresentativi dei diversi paesi di provenienza e confrontarli per porre l’accento sulle differenze degli standard di bellezze e per decostruire l'immagine irraggiungibile.</a:t>
            </a:r>
            <a:endParaRPr b="0" i="0" sz="22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07" name="Google Shape;407;gb014939085_4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7809" y="2185500"/>
            <a:ext cx="3637716" cy="455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b014939085_4_67"/>
          <p:cNvSpPr txBox="1"/>
          <p:nvPr>
            <p:ph idx="4294967295" type="title"/>
          </p:nvPr>
        </p:nvSpPr>
        <p:spPr>
          <a:xfrm>
            <a:off x="110675" y="201750"/>
            <a:ext cx="5722500" cy="18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200">
                <a:latin typeface="Corbel"/>
                <a:ea typeface="Corbel"/>
                <a:cs typeface="Corbel"/>
                <a:sym typeface="Corbel"/>
              </a:rPr>
              <a:t>COMPORTAMENTO SESSUALE E RISPOSTA SESSUALE</a:t>
            </a:r>
            <a:endParaRPr sz="4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13" name="Google Shape;413;gb014939085_4_67"/>
          <p:cNvSpPr/>
          <p:nvPr/>
        </p:nvSpPr>
        <p:spPr>
          <a:xfrm>
            <a:off x="5963550" y="201750"/>
            <a:ext cx="6050400" cy="1898700"/>
          </a:xfrm>
          <a:prstGeom prst="rect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4" name="Google Shape;414;gb014939085_4_67"/>
          <p:cNvSpPr/>
          <p:nvPr/>
        </p:nvSpPr>
        <p:spPr>
          <a:xfrm>
            <a:off x="110675" y="2185500"/>
            <a:ext cx="5722500" cy="45519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5" name="Google Shape;415;gb014939085_4_67"/>
          <p:cNvSpPr/>
          <p:nvPr/>
        </p:nvSpPr>
        <p:spPr>
          <a:xfrm>
            <a:off x="5963475" y="2185500"/>
            <a:ext cx="6050400" cy="4551900"/>
          </a:xfrm>
          <a:prstGeom prst="rect">
            <a:avLst/>
          </a:prstGeom>
          <a:solidFill>
            <a:srgbClr val="B43512">
              <a:alpha val="902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6" name="Google Shape;416;gb014939085_4_67"/>
          <p:cNvSpPr txBox="1"/>
          <p:nvPr/>
        </p:nvSpPr>
        <p:spPr>
          <a:xfrm>
            <a:off x="110675" y="2185500"/>
            <a:ext cx="5722500" cy="45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Il coinvolgimento in attività sessuali dovrebbe indurre dei sentimenti piacevoli ed è correlato alle responsabilità circa la propria salute e il proprio benessere.</a:t>
            </a:r>
            <a:endParaRPr sz="2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ctr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Inoltre, il  processo decisionale sessuale richiede una considerazione preliminare sulle strategie per prevenire gravidanze indesiderate e malattie sessualmente trasmissibili.</a:t>
            </a:r>
            <a:endParaRPr/>
          </a:p>
        </p:txBody>
      </p:sp>
      <p:sp>
        <p:nvSpPr>
          <p:cNvPr id="417" name="Google Shape;417;gb014939085_4_67"/>
          <p:cNvSpPr txBox="1"/>
          <p:nvPr/>
        </p:nvSpPr>
        <p:spPr>
          <a:xfrm>
            <a:off x="5963550" y="2185500"/>
            <a:ext cx="6050400" cy="45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Focus sulla formazione delle utenti riguardo il ciclo di risposta sessuale femminile e maschile e su come gli stereotipi e le norme di genere influiscono sull’esperienza di piacere sessuale.</a:t>
            </a:r>
            <a:endParaRPr sz="2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rbel"/>
              <a:buNone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Focus sulle opzioni disponibili  per ridurre il rischio di gravidanze indesiderate e di malattie sessualmente trasmissibili anche in relazione ai servizi sanitari.</a:t>
            </a:r>
            <a:endParaRPr sz="2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18" name="Google Shape;418;gb014939085_4_67"/>
          <p:cNvSpPr txBox="1"/>
          <p:nvPr/>
        </p:nvSpPr>
        <p:spPr>
          <a:xfrm>
            <a:off x="5963550" y="201750"/>
            <a:ext cx="6050400" cy="18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Attività sui metodi contraccettivi con una ginecologa: focus sul loro modo di utilizzo e la loro importanza per la riduzione del rischio di gravidanze indesiderate e di malattie sessualmente trasmissibili.</a:t>
            </a:r>
            <a:endParaRPr b="0" i="0" sz="22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b014939085_4_78"/>
          <p:cNvSpPr txBox="1"/>
          <p:nvPr>
            <p:ph idx="4294967295" type="title"/>
          </p:nvPr>
        </p:nvSpPr>
        <p:spPr>
          <a:xfrm>
            <a:off x="110675" y="201750"/>
            <a:ext cx="5722500" cy="18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200">
                <a:latin typeface="Corbel"/>
                <a:ea typeface="Corbel"/>
                <a:cs typeface="Corbel"/>
                <a:sym typeface="Corbel"/>
              </a:rPr>
              <a:t>GRAVIDANZA E CONTRACCEZIONE</a:t>
            </a:r>
            <a:endParaRPr sz="4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24" name="Google Shape;424;gb014939085_4_78"/>
          <p:cNvSpPr/>
          <p:nvPr/>
        </p:nvSpPr>
        <p:spPr>
          <a:xfrm>
            <a:off x="5963550" y="201750"/>
            <a:ext cx="6050400" cy="1898700"/>
          </a:xfrm>
          <a:prstGeom prst="rect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5" name="Google Shape;425;gb014939085_4_78"/>
          <p:cNvSpPr/>
          <p:nvPr/>
        </p:nvSpPr>
        <p:spPr>
          <a:xfrm>
            <a:off x="110675" y="2185500"/>
            <a:ext cx="5722500" cy="45519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6" name="Google Shape;426;gb014939085_4_78"/>
          <p:cNvSpPr/>
          <p:nvPr/>
        </p:nvSpPr>
        <p:spPr>
          <a:xfrm>
            <a:off x="5963475" y="2185500"/>
            <a:ext cx="6050400" cy="4551900"/>
          </a:xfrm>
          <a:prstGeom prst="rect">
            <a:avLst/>
          </a:prstGeom>
          <a:solidFill>
            <a:srgbClr val="B43512">
              <a:alpha val="902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7" name="Google Shape;427;gb014939085_4_78"/>
          <p:cNvSpPr txBox="1"/>
          <p:nvPr/>
        </p:nvSpPr>
        <p:spPr>
          <a:xfrm>
            <a:off x="110675" y="2185500"/>
            <a:ext cx="5722500" cy="45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it-IT" sz="23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L'uso della </a:t>
            </a:r>
            <a:r>
              <a:rPr b="1" lang="it-IT" sz="23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contraccezione</a:t>
            </a:r>
            <a:r>
              <a:rPr lang="it-IT" sz="23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può aiutare le persone che sono sessualmente attivi a prevenire e pianificare una gravidanza.</a:t>
            </a:r>
            <a:br>
              <a:rPr lang="it-IT" sz="23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lang="it-IT" sz="23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1" lang="it-IT" sz="23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Gravidanze indesiderate</a:t>
            </a:r>
            <a:r>
              <a:rPr lang="it-IT" sz="23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: Assicurare l’accesso  servizi e protezioni necessari per la salute e benessere.</a:t>
            </a:r>
            <a:br>
              <a:rPr lang="it-IT" sz="23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lang="it-IT" sz="23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1" lang="it-IT" sz="23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Pratiche</a:t>
            </a:r>
            <a:r>
              <a:rPr lang="it-IT" sz="23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che possono contribuire o minacciare una gravidanza sana.</a:t>
            </a:r>
            <a:endParaRPr/>
          </a:p>
        </p:txBody>
      </p:sp>
      <p:sp>
        <p:nvSpPr>
          <p:cNvPr id="428" name="Google Shape;428;gb014939085_4_78"/>
          <p:cNvSpPr txBox="1"/>
          <p:nvPr/>
        </p:nvSpPr>
        <p:spPr>
          <a:xfrm>
            <a:off x="5963550" y="2185500"/>
            <a:ext cx="6050400" cy="45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Focus </a:t>
            </a: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sui </a:t>
            </a:r>
            <a:r>
              <a:rPr b="1"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metodi di contraccezione e contraccezione d'emergenza</a:t>
            </a: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e tenere conto dei fattori che influenzano le </a:t>
            </a:r>
            <a:r>
              <a:rPr b="1"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attitudini </a:t>
            </a: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delle donne africane a riguardo, come in particolare miti, esperienze di vita, fattori esterni (cultura, famiglia, comunità). </a:t>
            </a:r>
            <a:endParaRPr sz="2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Focus sul elevato rischio di </a:t>
            </a:r>
            <a:r>
              <a:rPr b="1"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complicazioni prenatali</a:t>
            </a: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in donne africane migranti. </a:t>
            </a:r>
            <a:endParaRPr sz="2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Focus su </a:t>
            </a:r>
            <a:r>
              <a:rPr b="1"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Barriere</a:t>
            </a: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linguistiche, culturali strutturali sono da considerare parlando dell’accesso a servizi per contraccezioni e servizi prenatali. </a:t>
            </a:r>
            <a:endParaRPr b="0" i="0" sz="22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29" name="Google Shape;429;gb014939085_4_78"/>
          <p:cNvSpPr txBox="1"/>
          <p:nvPr/>
        </p:nvSpPr>
        <p:spPr>
          <a:xfrm>
            <a:off x="8357175" y="201750"/>
            <a:ext cx="3657000" cy="18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Quiz e/o Memory  con immagini e descrizioni.</a:t>
            </a:r>
            <a:endParaRPr sz="2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Invitare una ginecologa per domande specifiche.</a:t>
            </a:r>
            <a:endParaRPr sz="22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30" name="Google Shape;430;gb014939085_4_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3484" y="201750"/>
            <a:ext cx="2393690" cy="18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b014939085_4_88"/>
          <p:cNvSpPr txBox="1"/>
          <p:nvPr>
            <p:ph idx="4294967295" type="title"/>
          </p:nvPr>
        </p:nvSpPr>
        <p:spPr>
          <a:xfrm>
            <a:off x="110675" y="201750"/>
            <a:ext cx="5722500" cy="18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200">
                <a:latin typeface="Corbel"/>
                <a:ea typeface="Corbel"/>
                <a:cs typeface="Corbel"/>
                <a:sym typeface="Corbel"/>
              </a:rPr>
              <a:t>MALATTIE SESSUALMENTE TRASMISSIBILI</a:t>
            </a:r>
            <a:endParaRPr sz="4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36" name="Google Shape;436;gb014939085_4_88"/>
          <p:cNvSpPr/>
          <p:nvPr/>
        </p:nvSpPr>
        <p:spPr>
          <a:xfrm>
            <a:off x="5963550" y="201750"/>
            <a:ext cx="6050400" cy="1898700"/>
          </a:xfrm>
          <a:prstGeom prst="rect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7" name="Google Shape;437;gb014939085_4_88"/>
          <p:cNvSpPr/>
          <p:nvPr/>
        </p:nvSpPr>
        <p:spPr>
          <a:xfrm>
            <a:off x="110675" y="2185500"/>
            <a:ext cx="5722500" cy="45519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8" name="Google Shape;438;gb014939085_4_88"/>
          <p:cNvSpPr/>
          <p:nvPr/>
        </p:nvSpPr>
        <p:spPr>
          <a:xfrm>
            <a:off x="5963475" y="2185500"/>
            <a:ext cx="6050400" cy="4551900"/>
          </a:xfrm>
          <a:prstGeom prst="rect">
            <a:avLst/>
          </a:prstGeom>
          <a:solidFill>
            <a:srgbClr val="B43512">
              <a:alpha val="902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9" name="Google Shape;439;gb014939085_4_88"/>
          <p:cNvSpPr txBox="1"/>
          <p:nvPr/>
        </p:nvSpPr>
        <p:spPr>
          <a:xfrm>
            <a:off x="110675" y="2185500"/>
            <a:ext cx="5722500" cy="45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Competenze </a:t>
            </a: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di comunicazione, negoziazione e rifiuto possono aiutare i giovani a contrastare indesiderate pressioni sessuale o rafforzare l'intenzione di praticare sesso più sicuro (i.e. uso di preservativi e altri metodi di contraccezione).</a:t>
            </a:r>
            <a:b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1"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La decisione</a:t>
            </a: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su quale strategia utilizzare per ridurre la vulnerabilità è influenzata dalla propria autostima, vulnerabilità percepita, ruoli di genere, cultura e norme paritarie.</a:t>
            </a:r>
            <a:endParaRPr/>
          </a:p>
        </p:txBody>
      </p:sp>
      <p:sp>
        <p:nvSpPr>
          <p:cNvPr id="440" name="Google Shape;440;gb014939085_4_88"/>
          <p:cNvSpPr txBox="1"/>
          <p:nvPr/>
        </p:nvSpPr>
        <p:spPr>
          <a:xfrm>
            <a:off x="5963550" y="2185500"/>
            <a:ext cx="6050400" cy="45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Focus sul </a:t>
            </a:r>
            <a:r>
              <a:rPr b="1"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elevato rischio di HIV</a:t>
            </a: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in donne africane migranti rispetto a donne africani non migranti e donne bianche (U.S.). </a:t>
            </a:r>
            <a:endParaRPr sz="2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Focus su </a:t>
            </a:r>
            <a:r>
              <a:rPr b="1"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esperienze traumatiche</a:t>
            </a: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in relazione a un elevato rischio di infezione HIV. </a:t>
            </a:r>
            <a:endParaRPr sz="2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Focus su </a:t>
            </a:r>
            <a:r>
              <a:rPr b="1"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fattori di rischio d’infezione</a:t>
            </a: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HIV &amp; </a:t>
            </a:r>
            <a:r>
              <a:rPr b="1"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fattori barriera</a:t>
            </a: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per l’accesso ai servizi: violenza domestica, gender-biased stigma, credenze, norme culturali e religiosi rappresentano.</a:t>
            </a:r>
            <a:endParaRPr sz="2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41" name="Google Shape;441;gb014939085_4_88"/>
          <p:cNvSpPr txBox="1"/>
          <p:nvPr/>
        </p:nvSpPr>
        <p:spPr>
          <a:xfrm>
            <a:off x="5963550" y="201750"/>
            <a:ext cx="6050400" cy="18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bel"/>
              <a:buNone/>
            </a:pPr>
            <a:r>
              <a:rPr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Video/Animati per presentare i modi di trasmissioni di MST.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bel"/>
              <a:buNone/>
            </a:pPr>
            <a:r>
              <a:rPr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Esercizio di Role-Playing per esercitare le competenze di comunicazione.</a:t>
            </a:r>
            <a:endParaRPr sz="22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b014939085_4_98"/>
          <p:cNvSpPr txBox="1"/>
          <p:nvPr>
            <p:ph idx="4294967295" type="title"/>
          </p:nvPr>
        </p:nvSpPr>
        <p:spPr>
          <a:xfrm>
            <a:off x="110675" y="201750"/>
            <a:ext cx="5722500" cy="18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200">
                <a:latin typeface="Corbel"/>
                <a:ea typeface="Corbel"/>
                <a:cs typeface="Corbel"/>
                <a:sym typeface="Corbel"/>
              </a:rPr>
              <a:t>PARITÀ DI GENERE, STEREOTIPI E BIAS</a:t>
            </a:r>
            <a:endParaRPr sz="4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47" name="Google Shape;447;gb014939085_4_98"/>
          <p:cNvSpPr/>
          <p:nvPr/>
        </p:nvSpPr>
        <p:spPr>
          <a:xfrm>
            <a:off x="5963550" y="201750"/>
            <a:ext cx="6050400" cy="1898700"/>
          </a:xfrm>
          <a:prstGeom prst="rect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8" name="Google Shape;448;gb014939085_4_98"/>
          <p:cNvSpPr/>
          <p:nvPr/>
        </p:nvSpPr>
        <p:spPr>
          <a:xfrm>
            <a:off x="110675" y="2185500"/>
            <a:ext cx="5722500" cy="45519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9" name="Google Shape;449;gb014939085_4_98"/>
          <p:cNvSpPr/>
          <p:nvPr/>
        </p:nvSpPr>
        <p:spPr>
          <a:xfrm>
            <a:off x="5963475" y="2185500"/>
            <a:ext cx="6050400" cy="4551900"/>
          </a:xfrm>
          <a:prstGeom prst="rect">
            <a:avLst/>
          </a:prstGeom>
          <a:solidFill>
            <a:srgbClr val="B43512">
              <a:alpha val="902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0" name="Google Shape;450;gb014939085_4_98"/>
          <p:cNvSpPr txBox="1"/>
          <p:nvPr/>
        </p:nvSpPr>
        <p:spPr>
          <a:xfrm>
            <a:off x="110675" y="2185500"/>
            <a:ext cx="5722500" cy="45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La </a:t>
            </a:r>
            <a:r>
              <a:rPr b="1"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disuguaglianza di genere</a:t>
            </a: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le norme sociali e le differenze di potere influenzano il comportamento sessuale</a:t>
            </a:r>
            <a:endParaRPr sz="2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Tutto ciò può contribuire all’aumento del rischio di </a:t>
            </a:r>
            <a:r>
              <a:rPr b="1"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coercizione sessuale, abuso e violenza di genere.</a:t>
            </a:r>
            <a:endParaRPr b="1" sz="2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51" name="Google Shape;451;gb014939085_4_98"/>
          <p:cNvSpPr txBox="1"/>
          <p:nvPr/>
        </p:nvSpPr>
        <p:spPr>
          <a:xfrm>
            <a:off x="5963550" y="2185500"/>
            <a:ext cx="6050400" cy="45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bel"/>
              <a:buNone/>
            </a:pPr>
            <a:r>
              <a:rPr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Definizione di </a:t>
            </a:r>
            <a:r>
              <a:rPr b="1"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parità di genere </a:t>
            </a:r>
            <a:r>
              <a:rPr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 confronto sul </a:t>
            </a:r>
            <a:r>
              <a:rPr b="1"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divario di genere </a:t>
            </a:r>
            <a:r>
              <a:rPr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presente nella società odierna italiana. </a:t>
            </a:r>
            <a:endParaRPr sz="2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bel"/>
              <a:buNone/>
            </a:pPr>
            <a:r>
              <a:rPr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- Introduzione del concetto di</a:t>
            </a:r>
            <a:r>
              <a:rPr b="1"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discriminazione intersezionale</a:t>
            </a:r>
            <a:r>
              <a:rPr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sz="2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bel"/>
              <a:buNone/>
            </a:pPr>
            <a:r>
              <a:rPr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- Focus  sull’influenza degli </a:t>
            </a:r>
            <a:r>
              <a:rPr b="1"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stereotipi di genere sul comportamento sessuale </a:t>
            </a:r>
            <a:r>
              <a:rPr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  decostruzione di possibili </a:t>
            </a:r>
            <a:r>
              <a:rPr i="1"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sexual scripts</a:t>
            </a:r>
            <a:r>
              <a:rPr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quali una visione della sessualità femminile come finalizzata al mantenimento e alla stabilizzazione del rapporto di coppia piuttosto che ad un’espressione del proprio piacere. </a:t>
            </a:r>
            <a:endParaRPr sz="2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52" name="Google Shape;452;gb014939085_4_98"/>
          <p:cNvSpPr txBox="1"/>
          <p:nvPr/>
        </p:nvSpPr>
        <p:spPr>
          <a:xfrm>
            <a:off x="5963550" y="201750"/>
            <a:ext cx="6050400" cy="18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Invito alla condivisione di esperienze quotidiane di discriminazione di genere vissute delle donne.</a:t>
            </a:r>
            <a:endParaRPr b="0" i="0" sz="22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"/>
          <p:cNvSpPr txBox="1"/>
          <p:nvPr>
            <p:ph type="title"/>
          </p:nvPr>
        </p:nvSpPr>
        <p:spPr>
          <a:xfrm>
            <a:off x="0" y="609600"/>
            <a:ext cx="5311800" cy="12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it-IT" sz="4000">
                <a:latin typeface="Corbel"/>
                <a:ea typeface="Corbel"/>
                <a:cs typeface="Corbel"/>
                <a:sym typeface="Corbel"/>
              </a:rPr>
              <a:t>Alcune domande per approfondire</a:t>
            </a:r>
            <a:endParaRPr sz="40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59" name="Google Shape;459;p5"/>
          <p:cNvSpPr txBox="1"/>
          <p:nvPr>
            <p:ph idx="1" type="body"/>
          </p:nvPr>
        </p:nvSpPr>
        <p:spPr>
          <a:xfrm>
            <a:off x="0" y="2097325"/>
            <a:ext cx="5282700" cy="476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2500">
                <a:latin typeface="Corbel"/>
                <a:ea typeface="Corbel"/>
                <a:cs typeface="Corbel"/>
                <a:sym typeface="Corbel"/>
              </a:rPr>
              <a:t>Sapresti riconoscere</a:t>
            </a:r>
            <a:endParaRPr sz="2500"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orbel"/>
              <a:ea typeface="Corbel"/>
              <a:cs typeface="Corbel"/>
              <a:sym typeface="Corbel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orbel"/>
              <a:buChar char="●"/>
            </a:pPr>
            <a:r>
              <a:rPr lang="it-IT" sz="2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...la violenza economica?</a:t>
            </a:r>
            <a:endParaRPr sz="25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orbel"/>
              <a:buChar char="●"/>
            </a:pPr>
            <a:r>
              <a:rPr lang="it-IT" sz="2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...la differenza tra abuso e molestia?</a:t>
            </a:r>
            <a:endParaRPr sz="25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orbel"/>
              <a:buChar char="●"/>
            </a:pPr>
            <a:r>
              <a:rPr lang="it-IT" sz="2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...e denunciare uno sfruttamento sessuale?</a:t>
            </a:r>
            <a:endParaRPr sz="25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orbel"/>
              <a:buChar char="●"/>
            </a:pPr>
            <a:r>
              <a:rPr lang="it-IT" sz="2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...una situazione in cui il consenso non è viene richiesto, rispettato o ascoltato?</a:t>
            </a:r>
            <a:endParaRPr sz="25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orbel"/>
              <a:buChar char="●"/>
            </a:pPr>
            <a:r>
              <a:rPr lang="it-IT" sz="2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… un episodio di stalking?</a:t>
            </a:r>
            <a:endParaRPr sz="2500">
              <a:latin typeface="Corbel"/>
              <a:ea typeface="Corbel"/>
              <a:cs typeface="Corbel"/>
              <a:sym typeface="Corbel"/>
            </a:endParaRPr>
          </a:p>
          <a:p>
            <a:pPr indent="-88900" lvl="0" marL="22860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</p:txBody>
      </p:sp>
      <p:pic>
        <p:nvPicPr>
          <p:cNvPr id="460" name="Google Shape;460;p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16889" r="26690" t="0"/>
          <a:stretch/>
        </p:blipFill>
        <p:spPr>
          <a:xfrm>
            <a:off x="5311702" y="10"/>
            <a:ext cx="6878775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5"/>
          <p:cNvSpPr/>
          <p:nvPr/>
        </p:nvSpPr>
        <p:spPr>
          <a:xfrm>
            <a:off x="918542" y="1954819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7"/>
          <p:cNvSpPr txBox="1"/>
          <p:nvPr>
            <p:ph idx="1" type="body"/>
          </p:nvPr>
        </p:nvSpPr>
        <p:spPr>
          <a:xfrm>
            <a:off x="6479825" y="130450"/>
            <a:ext cx="5328300" cy="672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97790" lvl="0" marL="9144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orbel"/>
              <a:buChar char="•"/>
            </a:pPr>
            <a:r>
              <a:rPr lang="it-IT" sz="27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Sai che è un tuo diritto decidere se, quando e con chi essere sessualmente attiv*?</a:t>
            </a:r>
            <a:endParaRPr sz="27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9779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orbel"/>
              <a:buChar char="•"/>
            </a:pPr>
            <a:r>
              <a:rPr lang="it-IT" sz="27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Sapresti come agire se notassi episodi di violenza in luoghi pubblici?</a:t>
            </a:r>
            <a:endParaRPr sz="27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orbel"/>
              <a:buChar char="•"/>
            </a:pPr>
            <a:r>
              <a:rPr lang="it-IT" sz="26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Ti è mai stato negato l’accesso ad un servizio di assistenza medica, psicologica, legale, economica, ecc.?</a:t>
            </a:r>
            <a:endParaRPr sz="26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9779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orbel"/>
              <a:buChar char="•"/>
            </a:pPr>
            <a:r>
              <a:rPr lang="it-IT" sz="27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Sapresti riconoscere una minaccia  alla tua emancipazione lavorativa?</a:t>
            </a:r>
            <a:endParaRPr sz="27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9779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orbel"/>
              <a:buChar char="•"/>
            </a:pPr>
            <a:r>
              <a:rPr lang="it-IT" sz="27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it-IT" sz="27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</a:t>
            </a:r>
            <a:r>
              <a:rPr lang="it-IT" sz="27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apresti a chi rivolgerti se qualcun* ti impedisse di avere relazioni (amicali, sentimentali, professionali, ecc.)?</a:t>
            </a:r>
            <a:endParaRPr sz="27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20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t/>
            </a:r>
            <a:endParaRPr sz="2000"/>
          </a:p>
        </p:txBody>
      </p:sp>
      <p:pic>
        <p:nvPicPr>
          <p:cNvPr id="468" name="Google Shape;468;p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20015" r="29815" t="0"/>
          <a:stretch/>
        </p:blipFill>
        <p:spPr>
          <a:xfrm>
            <a:off x="20" y="10"/>
            <a:ext cx="6116549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b014939085_4_109"/>
          <p:cNvSpPr txBox="1"/>
          <p:nvPr>
            <p:ph idx="4294967295" type="title"/>
          </p:nvPr>
        </p:nvSpPr>
        <p:spPr>
          <a:xfrm>
            <a:off x="110675" y="201750"/>
            <a:ext cx="5722500" cy="18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200">
                <a:latin typeface="Corbel"/>
                <a:ea typeface="Corbel"/>
                <a:cs typeface="Corbel"/>
                <a:sym typeface="Corbel"/>
              </a:rPr>
              <a:t>VIOLENZA</a:t>
            </a:r>
            <a:endParaRPr sz="4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74" name="Google Shape;474;gb014939085_4_109"/>
          <p:cNvSpPr/>
          <p:nvPr/>
        </p:nvSpPr>
        <p:spPr>
          <a:xfrm>
            <a:off x="5963550" y="201750"/>
            <a:ext cx="6050400" cy="1898700"/>
          </a:xfrm>
          <a:prstGeom prst="rect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75" name="Google Shape;475;gb014939085_4_109"/>
          <p:cNvSpPr/>
          <p:nvPr/>
        </p:nvSpPr>
        <p:spPr>
          <a:xfrm>
            <a:off x="110675" y="2185500"/>
            <a:ext cx="5722500" cy="45519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76" name="Google Shape;476;gb014939085_4_109"/>
          <p:cNvSpPr/>
          <p:nvPr/>
        </p:nvSpPr>
        <p:spPr>
          <a:xfrm>
            <a:off x="5963475" y="2185500"/>
            <a:ext cx="6050400" cy="4551900"/>
          </a:xfrm>
          <a:prstGeom prst="rect">
            <a:avLst/>
          </a:prstGeom>
          <a:solidFill>
            <a:srgbClr val="B43512">
              <a:alpha val="902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77" name="Google Shape;477;gb014939085_4_109"/>
          <p:cNvSpPr txBox="1"/>
          <p:nvPr/>
        </p:nvSpPr>
        <p:spPr>
          <a:xfrm>
            <a:off x="110675" y="2185500"/>
            <a:ext cx="5722500" cy="45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Che cosa di intende per</a:t>
            </a:r>
            <a:r>
              <a:rPr b="1" lang="it-IT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violenza</a:t>
            </a:r>
            <a:r>
              <a:rPr lang="it-IT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? Quali sono i tipi di violenza riconosciuti dalla Convenzione di Istanbul? </a:t>
            </a: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11430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Quali sono i diritti delle donne e le sanzioni previste per chi commette violenza?</a:t>
            </a:r>
            <a:endParaRPr/>
          </a:p>
        </p:txBody>
      </p:sp>
      <p:sp>
        <p:nvSpPr>
          <p:cNvPr id="478" name="Google Shape;478;gb014939085_4_109"/>
          <p:cNvSpPr txBox="1"/>
          <p:nvPr/>
        </p:nvSpPr>
        <p:spPr>
          <a:xfrm>
            <a:off x="5963550" y="2185500"/>
            <a:ext cx="6050400" cy="45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Focus sulle differenze culturali della percezione della violenza. Attenzione</a:t>
            </a: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sul </a:t>
            </a:r>
            <a:r>
              <a:rPr b="1"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delitto d’onore</a:t>
            </a: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: in Italia è vietata qualsiasi forma di violenza contro altre persone. Per questo motivo anche la violenza legata all'onore è proibita dalla legge ed è punita.</a:t>
            </a:r>
            <a:endParaRPr sz="2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Presentazione delle opzioni di supporto psicologico, dallo sportello per donne migranti ai </a:t>
            </a:r>
            <a:r>
              <a:rPr b="1"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centri anti-violenza</a:t>
            </a: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sz="2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79" name="Google Shape;479;gb014939085_4_109"/>
          <p:cNvSpPr txBox="1"/>
          <p:nvPr/>
        </p:nvSpPr>
        <p:spPr>
          <a:xfrm>
            <a:off x="5963550" y="201750"/>
            <a:ext cx="6050400" cy="18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- Case method: presentazione di storie caratterizzate da diverse forme di violenza, in gruppo di discute e ci si confronta riguardo al tipo di violenza e alle possibili soluzioni</a:t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1270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- Role playing: rappresentazione delle diverse relazioni sociali possibili in un contesto di violenza.</a:t>
            </a:r>
            <a:endParaRPr sz="22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b014939085_4_119"/>
          <p:cNvSpPr txBox="1"/>
          <p:nvPr>
            <p:ph idx="4294967295" type="title"/>
          </p:nvPr>
        </p:nvSpPr>
        <p:spPr>
          <a:xfrm>
            <a:off x="110675" y="201750"/>
            <a:ext cx="5722500" cy="18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200">
                <a:latin typeface="Corbel"/>
                <a:ea typeface="Corbel"/>
                <a:cs typeface="Corbel"/>
                <a:sym typeface="Corbel"/>
              </a:rPr>
              <a:t>VIOLENZA DI GENERE</a:t>
            </a:r>
            <a:endParaRPr sz="4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85" name="Google Shape;485;gb014939085_4_119"/>
          <p:cNvSpPr/>
          <p:nvPr/>
        </p:nvSpPr>
        <p:spPr>
          <a:xfrm>
            <a:off x="5963550" y="201750"/>
            <a:ext cx="6050400" cy="1898700"/>
          </a:xfrm>
          <a:prstGeom prst="rect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86" name="Google Shape;486;gb014939085_4_119"/>
          <p:cNvSpPr/>
          <p:nvPr/>
        </p:nvSpPr>
        <p:spPr>
          <a:xfrm>
            <a:off x="110675" y="2185500"/>
            <a:ext cx="5722500" cy="45519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87" name="Google Shape;487;gb014939085_4_119"/>
          <p:cNvSpPr/>
          <p:nvPr/>
        </p:nvSpPr>
        <p:spPr>
          <a:xfrm>
            <a:off x="5963475" y="2185500"/>
            <a:ext cx="6050400" cy="4551900"/>
          </a:xfrm>
          <a:prstGeom prst="rect">
            <a:avLst/>
          </a:prstGeom>
          <a:solidFill>
            <a:srgbClr val="B43512">
              <a:alpha val="902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88" name="Google Shape;488;gb014939085_4_119"/>
          <p:cNvSpPr txBox="1"/>
          <p:nvPr/>
        </p:nvSpPr>
        <p:spPr>
          <a:xfrm>
            <a:off x="110675" y="2185500"/>
            <a:ext cx="5722500" cy="45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bel"/>
              <a:buChar char="-"/>
            </a:pPr>
            <a:r>
              <a:rPr lang="it-IT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La </a:t>
            </a:r>
            <a:r>
              <a:rPr b="1" lang="it-IT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violenza del partner </a:t>
            </a:r>
            <a:r>
              <a:rPr lang="it-IT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è sbagliata e il supporto esiste per coloro che la sperimentano o l’hanno sperimentata.</a:t>
            </a: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810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bel"/>
              <a:buChar char="-"/>
            </a:pPr>
            <a:r>
              <a:rPr lang="it-IT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Ognuno ha la </a:t>
            </a:r>
            <a:r>
              <a:rPr b="1" lang="it-IT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responsabilità di </a:t>
            </a:r>
            <a:r>
              <a:rPr lang="it-IT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pretendere e </a:t>
            </a:r>
            <a:r>
              <a:rPr b="1" lang="it-IT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difendere la parità di genere</a:t>
            </a:r>
            <a:r>
              <a:rPr lang="it-IT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È importante denunciare le violazioni dei diritti umani, quali abusi sessuali e altre forme di violenza di genere.</a:t>
            </a:r>
            <a:endParaRPr/>
          </a:p>
        </p:txBody>
      </p:sp>
      <p:sp>
        <p:nvSpPr>
          <p:cNvPr id="489" name="Google Shape;489;gb014939085_4_119"/>
          <p:cNvSpPr txBox="1"/>
          <p:nvPr/>
        </p:nvSpPr>
        <p:spPr>
          <a:xfrm>
            <a:off x="5963550" y="2185500"/>
            <a:ext cx="6050400" cy="45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it-IT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- Stimolare una presa di coscienza dei propri bisogni, desideri e diritti in una relazione.</a:t>
            </a:r>
            <a:endParaRPr sz="26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it-IT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- Presentazione della situazione italiana: </a:t>
            </a:r>
            <a:endParaRPr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it-IT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Ad oggi il 70% delle donne è stato vittima di molestie in luoghi pubblici. Inoltre al 64% è capitato di sentirsi a disagio per commenti o avance da parte di un adulto di riferimento.</a:t>
            </a:r>
            <a:endParaRPr sz="2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90" name="Google Shape;490;gb014939085_4_119"/>
          <p:cNvSpPr txBox="1"/>
          <p:nvPr/>
        </p:nvSpPr>
        <p:spPr>
          <a:xfrm>
            <a:off x="5963550" y="201750"/>
            <a:ext cx="6050400" cy="18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Visione di video sul tema e illustrazione pratica per intervenire in caso di situazione di molestia o violenza subita da terze, metodo delle 5D.</a:t>
            </a:r>
            <a:endParaRPr sz="22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af25c056b3_3_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496" name="Google Shape;496;gaf25c056b3_3_0"/>
          <p:cNvSpPr txBox="1"/>
          <p:nvPr/>
        </p:nvSpPr>
        <p:spPr>
          <a:xfrm>
            <a:off x="58250" y="0"/>
            <a:ext cx="12192000" cy="1460400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rbel"/>
              <a:buNone/>
            </a:pPr>
            <a:r>
              <a:rPr i="1" lang="it-IT" sz="17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’</a:t>
            </a:r>
            <a:r>
              <a:rPr b="0" i="1" lang="it-IT" sz="1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’</a:t>
            </a:r>
            <a:r>
              <a:rPr b="0" i="1" lang="it-IT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La violenza contro le donne è una violazione dei diritti umani e una forma di discriminazione contro le donne, comprende tutti gli atti di violenza fondati sul genere che provocano o sono suscettibili di provocare danni o sofferenze di natura fisica, sessuale, psicologica o economica, comprese le minacce di compiere tali atti, la coercizione o la privazione arbitraria della libertà, sia nella</a:t>
            </a:r>
            <a:r>
              <a:rPr i="1" lang="it-IT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b="0" i="1" lang="it-IT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vita pubblica, che nella vita privata.’’ Convenzione di Istanbul 2011</a:t>
            </a:r>
            <a:endParaRPr b="0" i="1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1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1" sz="21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97" name="Google Shape;497;gaf25c056b3_3_0"/>
          <p:cNvSpPr txBox="1"/>
          <p:nvPr/>
        </p:nvSpPr>
        <p:spPr>
          <a:xfrm>
            <a:off x="0" y="1515875"/>
            <a:ext cx="12312600" cy="3531300"/>
          </a:xfrm>
          <a:prstGeom prst="rect">
            <a:avLst/>
          </a:prstGeom>
          <a:solidFill>
            <a:srgbClr val="CC3300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it-IT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Tipi di violenza</a:t>
            </a:r>
            <a:r>
              <a:rPr b="0" i="0" lang="it-IT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: </a:t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2900" lvl="0" marL="457200" marR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Char char="-"/>
            </a:pPr>
            <a:r>
              <a:rPr b="1" i="0" lang="it-IT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Violenza fisica</a:t>
            </a:r>
            <a:r>
              <a:rPr b="0" i="0" lang="it-IT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: comportamenti lesivi di beni come la vita e l’incolumità individuale. </a:t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2900" lvl="0" marL="457200" marR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Char char="-"/>
            </a:pPr>
            <a:r>
              <a:rPr b="1" i="0" lang="it-IT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Violenza psicologica</a:t>
            </a:r>
            <a:r>
              <a:rPr b="0" i="0" lang="it-IT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: condotte volte a comprimere, ridurre o eliminare un bene primario come quello della libertà individuale (che comprende libertà morale – di pensiero, conoscenza, affetto, vita di relazione, vita sessuale - e libertà di agire e di autodeterminarsi – di movimento e economica).</a:t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2900" lvl="0" marL="457200" marR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Char char="-"/>
            </a:pPr>
            <a:r>
              <a:rPr b="1" i="0" lang="it-IT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Violenza sessuale</a:t>
            </a:r>
            <a:r>
              <a:rPr b="0" i="0" lang="it-IT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: da molestie a prostituzione forzata, l’obbligo ad avere un rapporto sessuale. Il fatto che ci sia una relazione affettiva non obbliga la donna ad avere un rapporto sessuale.</a:t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2900" lvl="0" marL="457200" marR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Char char="-"/>
            </a:pPr>
            <a:r>
              <a:rPr b="1" i="0" lang="it-IT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Violenza economica:</a:t>
            </a:r>
            <a:r>
              <a:rPr b="0" i="0" lang="it-IT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assoggettamento o sfruttamento economico della donna. Ostacolare la sua indipendenza economica, limitare l’accesso alle risorse.</a:t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7500" lvl="0" marL="457200" marR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Char char="-"/>
            </a:pPr>
            <a:r>
              <a:rPr b="1" i="0" lang="it-IT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Stalking</a:t>
            </a:r>
            <a:r>
              <a:rPr b="0" i="0" lang="it-IT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: atti persecutori e reiterati che generano nella vittima uno stato d’ansia e paura così forte da costringere la donna a cambiare le proprie abitudini di vita.</a:t>
            </a:r>
            <a:r>
              <a:rPr b="0" i="0" lang="it-IT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0" i="0" sz="15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</a:t>
            </a:r>
            <a:endParaRPr b="0" i="0" sz="1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98" name="Google Shape;498;gaf25c056b3_3_0"/>
          <p:cNvSpPr txBox="1"/>
          <p:nvPr/>
        </p:nvSpPr>
        <p:spPr>
          <a:xfrm>
            <a:off x="0" y="5047200"/>
            <a:ext cx="6006300" cy="1810800"/>
          </a:xfrm>
          <a:prstGeom prst="rect">
            <a:avLst/>
          </a:prstGeom>
          <a:solidFill>
            <a:srgbClr val="CC3300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rbel"/>
              <a:buNone/>
            </a:pPr>
            <a:r>
              <a:rPr b="1" i="0" lang="it-IT" sz="17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Il delitto d’onore in Italia non è previsto </a:t>
            </a:r>
            <a:endParaRPr b="1" i="0" sz="17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7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E’ vietata qualsiasi forma di violenza contro altre persone. Per questo motivo anche la violenza legata all'onore è proibita dalla legge ed è punita. Anche se qualcuno pensa che un'altra persona abbia violato il suo onore o quello della sua famiglia.</a:t>
            </a:r>
            <a:endParaRPr b="0" i="0" sz="2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99" name="Google Shape;499;gaf25c056b3_3_0"/>
          <p:cNvSpPr txBox="1"/>
          <p:nvPr/>
        </p:nvSpPr>
        <p:spPr>
          <a:xfrm>
            <a:off x="6006350" y="5047325"/>
            <a:ext cx="6306300" cy="1810800"/>
          </a:xfrm>
          <a:prstGeom prst="rect">
            <a:avLst/>
          </a:prstGeom>
          <a:solidFill>
            <a:srgbClr val="CC3300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rbel"/>
              <a:buNone/>
            </a:pPr>
            <a:r>
              <a:rPr b="0" i="0" lang="it-IT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Dove ci si può rivolgere per richiedere aiuto: </a:t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rbel"/>
              <a:buNone/>
            </a:pPr>
            <a:r>
              <a:rPr b="0" i="0" lang="it-IT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Il ruolo dei </a:t>
            </a:r>
            <a:r>
              <a:rPr b="1" i="0" lang="it-IT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centri antiviolenza</a:t>
            </a:r>
            <a:endParaRPr b="1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2900" lvl="0" marL="457200" marR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Char char="-"/>
            </a:pPr>
            <a:r>
              <a:rPr b="0" i="0" lang="it-IT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centri sul territorio </a:t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2900" lvl="0" marL="457200" marR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Char char="-"/>
            </a:pPr>
            <a:r>
              <a:rPr b="0" i="0" lang="it-IT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servizi offerti </a:t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2900" lvl="0" marL="457200" marR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Char char="-"/>
            </a:pPr>
            <a:r>
              <a:rPr b="0" i="0" lang="it-IT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contatti </a:t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8"/>
          <p:cNvSpPr txBox="1"/>
          <p:nvPr>
            <p:ph idx="1" type="body"/>
          </p:nvPr>
        </p:nvSpPr>
        <p:spPr>
          <a:xfrm>
            <a:off x="6208900" y="0"/>
            <a:ext cx="58476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540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sz="2800">
                <a:latin typeface="Corbel"/>
                <a:ea typeface="Corbel"/>
                <a:cs typeface="Corbel"/>
                <a:sym typeface="Corbel"/>
              </a:rPr>
              <a:t>Ti sei mai sentit* non al sicuro in situazioni quotidiane per il tuo genere?</a:t>
            </a:r>
            <a:endParaRPr sz="2400"/>
          </a:p>
          <a:p>
            <a:pPr indent="-254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sz="2800">
                <a:latin typeface="Corbel"/>
                <a:ea typeface="Corbel"/>
                <a:cs typeface="Corbel"/>
                <a:sym typeface="Corbel"/>
              </a:rPr>
              <a:t>Il tuo contributo è stato preso meno in considerazione rispetto a quello dell’altro genere?</a:t>
            </a:r>
            <a:endParaRPr sz="2400"/>
          </a:p>
          <a:p>
            <a:pPr indent="-254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sz="2800">
                <a:latin typeface="Corbel"/>
                <a:ea typeface="Corbel"/>
                <a:cs typeface="Corbel"/>
                <a:sym typeface="Corbel"/>
              </a:rPr>
              <a:t>Hai mai ricevuto appellativi giudicanti per il modo in cui vivi la sessualità?</a:t>
            </a:r>
            <a:endParaRPr sz="2400"/>
          </a:p>
          <a:p>
            <a:pPr indent="-254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sz="2800">
                <a:latin typeface="Corbel"/>
                <a:ea typeface="Corbel"/>
                <a:cs typeface="Corbel"/>
                <a:sym typeface="Corbel"/>
              </a:rPr>
              <a:t>Ti sei mai trovat* a gestire attenzioni indesiderate?</a:t>
            </a:r>
            <a:endParaRPr sz="2400"/>
          </a:p>
          <a:p>
            <a:pPr indent="-254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sz="2800">
                <a:latin typeface="Corbel"/>
                <a:ea typeface="Corbel"/>
                <a:cs typeface="Corbel"/>
                <a:sym typeface="Corbel"/>
              </a:rPr>
              <a:t>Hanno mai commentato il modo in cui ti prendi cura del tuo corpo?</a:t>
            </a:r>
            <a:endParaRPr sz="24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218" name="Google Shape;218;p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20015" r="29815" t="0"/>
          <a:stretch/>
        </p:blipFill>
        <p:spPr>
          <a:xfrm>
            <a:off x="20" y="10"/>
            <a:ext cx="6116549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b014939085_0_2"/>
          <p:cNvSpPr txBox="1"/>
          <p:nvPr>
            <p:ph type="title"/>
          </p:nvPr>
        </p:nvSpPr>
        <p:spPr>
          <a:xfrm>
            <a:off x="0" y="0"/>
            <a:ext cx="12192000" cy="1511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5500">
                <a:solidFill>
                  <a:srgbClr val="FF9900"/>
                </a:solidFill>
                <a:latin typeface="Corbel"/>
                <a:ea typeface="Corbel"/>
                <a:cs typeface="Corbel"/>
                <a:sym typeface="Corbel"/>
              </a:rPr>
              <a:t>Stand up, prendi posizione!</a:t>
            </a:r>
            <a:endParaRPr b="1" sz="5500">
              <a:solidFill>
                <a:srgbClr val="FF99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05" name="Google Shape;505;gb014939085_0_2"/>
          <p:cNvSpPr txBox="1"/>
          <p:nvPr>
            <p:ph idx="1" type="body"/>
          </p:nvPr>
        </p:nvSpPr>
        <p:spPr>
          <a:xfrm>
            <a:off x="335450" y="1511450"/>
            <a:ext cx="11856600" cy="534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2500">
                <a:solidFill>
                  <a:srgbClr val="000000"/>
                </a:solidFill>
                <a:highlight>
                  <a:srgbClr val="FF9900"/>
                </a:highlight>
                <a:uFill>
                  <a:noFill/>
                </a:uFill>
                <a:latin typeface="Corbel"/>
                <a:ea typeface="Corbel"/>
                <a:cs typeface="Corbel"/>
                <a:sym typeface="Corbe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https://youtu.be/m_Sqvj0cRKc</a:t>
            </a:r>
            <a:endParaRPr b="1" sz="2500">
              <a:solidFill>
                <a:srgbClr val="000000"/>
              </a:solidFill>
              <a:highlight>
                <a:srgbClr val="FF9900"/>
              </a:highlight>
              <a:uFill>
                <a:noFill/>
              </a:uFill>
              <a:latin typeface="Corbel"/>
              <a:ea typeface="Corbel"/>
              <a:cs typeface="Corbel"/>
              <a:sym typeface="Corbel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it-IT">
                <a:latin typeface="Corbel"/>
                <a:ea typeface="Corbel"/>
                <a:cs typeface="Corbel"/>
                <a:sym typeface="Corbel"/>
              </a:rPr>
              <a:t>Le 5D: </a:t>
            </a:r>
            <a:endParaRPr b="1">
              <a:latin typeface="Corbel"/>
              <a:ea typeface="Corbel"/>
              <a:cs typeface="Corbel"/>
              <a:sym typeface="Corbel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Corbel"/>
              <a:buChar char="-"/>
            </a:pPr>
            <a:r>
              <a:rPr b="1" lang="it-IT">
                <a:latin typeface="Corbel"/>
                <a:ea typeface="Corbel"/>
                <a:cs typeface="Corbel"/>
                <a:sym typeface="Corbel"/>
              </a:rPr>
              <a:t>Distrarre </a:t>
            </a:r>
            <a:endParaRPr b="1">
              <a:latin typeface="Corbel"/>
              <a:ea typeface="Corbel"/>
              <a:cs typeface="Corbel"/>
              <a:sym typeface="Corbe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rbel"/>
              <a:buChar char="-"/>
            </a:pPr>
            <a:r>
              <a:rPr b="1" lang="it-IT">
                <a:latin typeface="Corbel"/>
                <a:ea typeface="Corbel"/>
                <a:cs typeface="Corbel"/>
                <a:sym typeface="Corbel"/>
              </a:rPr>
              <a:t>Delegare </a:t>
            </a:r>
            <a:endParaRPr b="1">
              <a:latin typeface="Corbel"/>
              <a:ea typeface="Corbel"/>
              <a:cs typeface="Corbel"/>
              <a:sym typeface="Corbe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rbel"/>
              <a:buChar char="-"/>
            </a:pPr>
            <a:r>
              <a:rPr b="1" lang="it-IT">
                <a:latin typeface="Corbel"/>
                <a:ea typeface="Corbel"/>
                <a:cs typeface="Corbel"/>
                <a:sym typeface="Corbel"/>
              </a:rPr>
              <a:t>Documentare</a:t>
            </a:r>
            <a:endParaRPr b="1">
              <a:latin typeface="Corbel"/>
              <a:ea typeface="Corbel"/>
              <a:cs typeface="Corbel"/>
              <a:sym typeface="Corbe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rbel"/>
              <a:buChar char="-"/>
            </a:pPr>
            <a:r>
              <a:rPr b="1" lang="it-IT">
                <a:latin typeface="Corbel"/>
                <a:ea typeface="Corbel"/>
                <a:cs typeface="Corbel"/>
                <a:sym typeface="Corbel"/>
              </a:rPr>
              <a:t>Dire</a:t>
            </a:r>
            <a:endParaRPr b="1">
              <a:latin typeface="Corbel"/>
              <a:ea typeface="Corbel"/>
              <a:cs typeface="Corbel"/>
              <a:sym typeface="Corbe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rbel"/>
              <a:buChar char="-"/>
            </a:pPr>
            <a:r>
              <a:rPr b="1" lang="it-IT">
                <a:latin typeface="Corbel"/>
                <a:ea typeface="Corbel"/>
                <a:cs typeface="Corbel"/>
                <a:sym typeface="Corbel"/>
              </a:rPr>
              <a:t>Dare sostegno </a:t>
            </a:r>
            <a:endParaRPr b="1"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3200">
                <a:latin typeface="Corbel"/>
                <a:ea typeface="Corbel"/>
                <a:cs typeface="Corbel"/>
                <a:sym typeface="Corbel"/>
              </a:rPr>
              <a:t>Per approfondire: </a:t>
            </a:r>
            <a:r>
              <a:rPr lang="it-IT" sz="2400">
                <a:highlight>
                  <a:srgbClr val="F1C232"/>
                </a:highlight>
                <a:latin typeface="Corbel"/>
                <a:ea typeface="Corbel"/>
                <a:cs typeface="Corbel"/>
                <a:sym typeface="Corbel"/>
              </a:rPr>
              <a:t>https://www.standup-international.com/en/en/training/landing</a:t>
            </a:r>
            <a:endParaRPr sz="2400">
              <a:highlight>
                <a:srgbClr val="F1C232"/>
              </a:highlight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506" name="Google Shape;506;gb014939085_0_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9616" y="2738625"/>
            <a:ext cx="7142434" cy="289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b014939085_4_139"/>
          <p:cNvSpPr txBox="1"/>
          <p:nvPr>
            <p:ph idx="4294967295" type="title"/>
          </p:nvPr>
        </p:nvSpPr>
        <p:spPr>
          <a:xfrm>
            <a:off x="110675" y="201750"/>
            <a:ext cx="5722500" cy="18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200">
                <a:latin typeface="Corbel"/>
                <a:ea typeface="Corbel"/>
                <a:cs typeface="Corbel"/>
                <a:sym typeface="Corbel"/>
              </a:rPr>
              <a:t>CONSENSO, PRIVACY E INTEGRITÀ CORPOREA</a:t>
            </a:r>
            <a:endParaRPr sz="4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12" name="Google Shape;512;gb014939085_4_139"/>
          <p:cNvSpPr/>
          <p:nvPr/>
        </p:nvSpPr>
        <p:spPr>
          <a:xfrm>
            <a:off x="5963550" y="201750"/>
            <a:ext cx="6050400" cy="1898700"/>
          </a:xfrm>
          <a:prstGeom prst="rect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13" name="Google Shape;513;gb014939085_4_139"/>
          <p:cNvSpPr/>
          <p:nvPr/>
        </p:nvSpPr>
        <p:spPr>
          <a:xfrm>
            <a:off x="110675" y="2185500"/>
            <a:ext cx="5722500" cy="45519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14" name="Google Shape;514;gb014939085_4_139"/>
          <p:cNvSpPr/>
          <p:nvPr/>
        </p:nvSpPr>
        <p:spPr>
          <a:xfrm>
            <a:off x="5963475" y="2185500"/>
            <a:ext cx="6050400" cy="4551900"/>
          </a:xfrm>
          <a:prstGeom prst="rect">
            <a:avLst/>
          </a:prstGeom>
          <a:solidFill>
            <a:srgbClr val="B43512">
              <a:alpha val="902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15" name="Google Shape;515;gb014939085_4_139"/>
          <p:cNvSpPr txBox="1"/>
          <p:nvPr/>
        </p:nvSpPr>
        <p:spPr>
          <a:xfrm>
            <a:off x="110675" y="2185500"/>
            <a:ext cx="5722500" cy="45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it-IT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Che cosa si intende per consenso?</a:t>
            </a: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11430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it-IT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Quali sono i modi per dimostrare il proprio consenso (o il non consenso)?</a:t>
            </a:r>
            <a:endParaRPr/>
          </a:p>
        </p:txBody>
      </p:sp>
      <p:sp>
        <p:nvSpPr>
          <p:cNvPr id="516" name="Google Shape;516;gb014939085_4_139"/>
          <p:cNvSpPr txBox="1"/>
          <p:nvPr/>
        </p:nvSpPr>
        <p:spPr>
          <a:xfrm>
            <a:off x="5963550" y="2185500"/>
            <a:ext cx="6050400" cy="45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Focus sull’importanza di riconoscere il ruolo del consenso all’interno delle relazioni, nello specifico all’interno della coppia. Apprendere attraverso attività come dimostrare il proprio consenso (o non consenso). </a:t>
            </a:r>
            <a:endParaRPr sz="2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17" name="Google Shape;517;gb014939085_4_139"/>
          <p:cNvSpPr txBox="1"/>
          <p:nvPr/>
        </p:nvSpPr>
        <p:spPr>
          <a:xfrm>
            <a:off x="5963550" y="201750"/>
            <a:ext cx="6050400" cy="18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1270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Role playing: rappresentazione, attraverso l’attribuzione di ruoli, dei diversi casi in cui è possibile esprimere il proprio consenso (o non consenso)</a:t>
            </a:r>
            <a:endParaRPr sz="22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b014939085_0_10"/>
          <p:cNvSpPr txBox="1"/>
          <p:nvPr/>
        </p:nvSpPr>
        <p:spPr>
          <a:xfrm>
            <a:off x="236250" y="147875"/>
            <a:ext cx="11719500" cy="2772900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19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Che cosa si intende per </a:t>
            </a:r>
            <a:r>
              <a:rPr b="1" lang="it-IT" sz="19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consenso</a:t>
            </a:r>
            <a:r>
              <a:rPr lang="it-IT" sz="19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? </a:t>
            </a:r>
            <a:endParaRPr sz="19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19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‘‘Il consenso sessuale è un accordo per partecipare a un'attività sessuale. Prima di fare sesso con qualcuno, dovete sapere se anche lui vuole fare sesso con voi. È anche importante essere onesti con il proprio partner su ciò che si vuole e non si vuole.</a:t>
            </a:r>
            <a:endParaRPr sz="19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9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Acconsentire e chiedere il consenso significa stabilire i propri limiti personali e rispettare quelli del partner - e verificare se le cose non sono chiare. Entrambe le persone devono essere d'accordo sul sesso - ogni singola volta - perché sia consensuale. Senza consenso, l'attività sessuale (compreso il sesso orale, il contatto dei genitali e la penetrazione vaginale o anale) è un'aggressione sessuale o uno stupro".</a:t>
            </a:r>
            <a:endParaRPr sz="19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(fonte: </a:t>
            </a:r>
            <a:r>
              <a:rPr i="1" lang="it-IT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https://www.plannedparenthood.org/learn/relationships/sexual-consent</a:t>
            </a:r>
            <a:r>
              <a:rPr i="1"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gb014939085_0_10"/>
          <p:cNvSpPr txBox="1"/>
          <p:nvPr/>
        </p:nvSpPr>
        <p:spPr>
          <a:xfrm>
            <a:off x="236250" y="3031575"/>
            <a:ext cx="11719500" cy="3623100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19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Il consenso è:</a:t>
            </a:r>
            <a:endParaRPr sz="19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orbel"/>
              <a:buChar char="-"/>
            </a:pPr>
            <a:r>
              <a:rPr b="1" lang="it-IT" sz="19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Liberamente dato</a:t>
            </a:r>
            <a:r>
              <a:rPr lang="it-IT" sz="19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: Il consenso è una scelta che si fa senza pressioni, manipolazioni o sotto l'influenza di droghe o alcol.</a:t>
            </a:r>
            <a:endParaRPr sz="19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orbel"/>
              <a:buChar char="-"/>
            </a:pPr>
            <a:r>
              <a:rPr b="1" lang="it-IT" sz="19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Reversibile</a:t>
            </a:r>
            <a:r>
              <a:rPr lang="it-IT" sz="19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: Chiunque può cambiare idea su ciò che si sente di fare, in qualsiasi momento. Anche se l'avete già fatto prima, e anche se siete entrambi nudi a letto.</a:t>
            </a:r>
            <a:endParaRPr sz="19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orbel"/>
              <a:buChar char="-"/>
            </a:pPr>
            <a:r>
              <a:rPr b="1" lang="it-IT" sz="19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Informato</a:t>
            </a:r>
            <a:r>
              <a:rPr lang="it-IT" sz="19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: Si può acconsentire a qualcosa solo se ci si mette d’accordo su tutto. Per esempio, se qualcuno dice che userà il preservativo e poi non lo fa, non c'è il pieno consenso.</a:t>
            </a:r>
            <a:endParaRPr sz="19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orbel"/>
              <a:buChar char="-"/>
            </a:pPr>
            <a:r>
              <a:rPr b="1" lang="it-IT" sz="19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Entusiasta</a:t>
            </a:r>
            <a:r>
              <a:rPr lang="it-IT" sz="19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: Quando si tratta di sesso, si dovrebbero fare solo cose che si vuole fare, non cose che ci si aspetta di fare.</a:t>
            </a:r>
            <a:endParaRPr sz="19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orbel"/>
              <a:buChar char="-"/>
            </a:pPr>
            <a:r>
              <a:rPr b="1" lang="it-IT" sz="19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Specifico</a:t>
            </a:r>
            <a:r>
              <a:rPr lang="it-IT" sz="19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:  Dire di sì a una cosa (come andare in camera da letto per pomiciare) non significa dire di sì a tutto (come fare sesso).</a:t>
            </a:r>
            <a:endParaRPr sz="19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(fonte: </a:t>
            </a:r>
            <a:r>
              <a:rPr i="1" lang="it-IT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https://www.plannedparenthood.org/learn/relationships/sexual-consent</a:t>
            </a:r>
            <a:r>
              <a:rPr i="1"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  <a:endParaRPr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b014939085_4_149"/>
          <p:cNvSpPr txBox="1"/>
          <p:nvPr>
            <p:ph idx="4294967295" type="title"/>
          </p:nvPr>
        </p:nvSpPr>
        <p:spPr>
          <a:xfrm>
            <a:off x="110675" y="201750"/>
            <a:ext cx="5722500" cy="18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200">
                <a:latin typeface="Corbel"/>
                <a:ea typeface="Corbel"/>
                <a:cs typeface="Corbel"/>
                <a:sym typeface="Corbel"/>
              </a:rPr>
              <a:t>COMUNICAZIONE, RIFIUTO E NEGOZIAZIONE</a:t>
            </a:r>
            <a:endParaRPr sz="4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29" name="Google Shape;529;gb014939085_4_149"/>
          <p:cNvSpPr/>
          <p:nvPr/>
        </p:nvSpPr>
        <p:spPr>
          <a:xfrm>
            <a:off x="5963550" y="201750"/>
            <a:ext cx="6050400" cy="1898700"/>
          </a:xfrm>
          <a:prstGeom prst="rect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30" name="Google Shape;530;gb014939085_4_149"/>
          <p:cNvSpPr/>
          <p:nvPr/>
        </p:nvSpPr>
        <p:spPr>
          <a:xfrm>
            <a:off x="110675" y="2185500"/>
            <a:ext cx="5722500" cy="45519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31" name="Google Shape;531;gb014939085_4_149"/>
          <p:cNvSpPr/>
          <p:nvPr/>
        </p:nvSpPr>
        <p:spPr>
          <a:xfrm>
            <a:off x="5963475" y="2185500"/>
            <a:ext cx="6050400" cy="4551900"/>
          </a:xfrm>
          <a:prstGeom prst="rect">
            <a:avLst/>
          </a:prstGeom>
          <a:solidFill>
            <a:srgbClr val="B43512">
              <a:alpha val="902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32" name="Google Shape;532;gb014939085_4_149"/>
          <p:cNvSpPr txBox="1"/>
          <p:nvPr/>
        </p:nvSpPr>
        <p:spPr>
          <a:xfrm>
            <a:off x="110675" y="2185500"/>
            <a:ext cx="5722500" cy="45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Risulta importante fornire alle utenti dei concetti base della </a:t>
            </a:r>
            <a:r>
              <a:rPr b="1"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comunicazione efficace</a:t>
            </a: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in quanto considerata la chiave per esprimere il proprio consenso o dissenso, i propri bisogni e limiti personali in ambito sessuale e relazionale.</a:t>
            </a:r>
            <a:endParaRPr sz="2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33" name="Google Shape;533;gb014939085_4_149"/>
          <p:cNvSpPr txBox="1"/>
          <p:nvPr/>
        </p:nvSpPr>
        <p:spPr>
          <a:xfrm>
            <a:off x="5963550" y="2185500"/>
            <a:ext cx="6050400" cy="45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rbel"/>
              <a:buNone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Focus sulla comunicazione efficace: presentare alle utenti i </a:t>
            </a:r>
            <a:r>
              <a:rPr b="1"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5 punti cardine</a:t>
            </a: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della comunicazione efficace</a:t>
            </a:r>
            <a:endParaRPr sz="2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683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rbel"/>
              <a:buAutoNum type="arabicPeriod"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Ascolto attivo, </a:t>
            </a:r>
            <a:endParaRPr sz="2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683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rbel"/>
              <a:buAutoNum type="arabicPeriod"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Comunicazione non verbale, </a:t>
            </a:r>
            <a:endParaRPr sz="2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683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rbel"/>
              <a:buAutoNum type="arabicPeriod"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Comunicazione paraverbale, </a:t>
            </a:r>
            <a:endParaRPr sz="2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683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rbel"/>
              <a:buAutoNum type="arabicPeriod"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Comunicazione assertiva, </a:t>
            </a:r>
            <a:endParaRPr sz="2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683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rbel"/>
              <a:buAutoNum type="arabicPeriod"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Linguaggio persuasivo. </a:t>
            </a:r>
            <a:endParaRPr sz="2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34" name="Google Shape;534;gb014939085_4_149"/>
          <p:cNvSpPr txBox="1"/>
          <p:nvPr/>
        </p:nvSpPr>
        <p:spPr>
          <a:xfrm>
            <a:off x="5963550" y="201750"/>
            <a:ext cx="6050400" cy="18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orbel"/>
              <a:buNone/>
            </a:pPr>
            <a:r>
              <a:rPr lang="it-IT" sz="2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Attraverso il role playing, dimostrare come l’utilizzo della comunicazione efficace consenta di esprimere il proprio consenso/dissenso e la propria volontà di praticare sesso sicuro. </a:t>
            </a:r>
            <a:endParaRPr sz="2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ransition spd="slow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b014939085_4_129"/>
          <p:cNvSpPr txBox="1"/>
          <p:nvPr>
            <p:ph idx="4294967295" type="title"/>
          </p:nvPr>
        </p:nvSpPr>
        <p:spPr>
          <a:xfrm>
            <a:off x="110675" y="201750"/>
            <a:ext cx="5722500" cy="18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200">
                <a:latin typeface="Corbel"/>
                <a:ea typeface="Corbel"/>
                <a:cs typeface="Corbel"/>
                <a:sym typeface="Corbel"/>
              </a:rPr>
              <a:t>AIUTO E SUPPORTO</a:t>
            </a:r>
            <a:endParaRPr sz="4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40" name="Google Shape;540;gb014939085_4_129"/>
          <p:cNvSpPr/>
          <p:nvPr/>
        </p:nvSpPr>
        <p:spPr>
          <a:xfrm>
            <a:off x="5963550" y="201750"/>
            <a:ext cx="6050400" cy="1898700"/>
          </a:xfrm>
          <a:prstGeom prst="rect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41" name="Google Shape;541;gb014939085_4_129"/>
          <p:cNvSpPr/>
          <p:nvPr/>
        </p:nvSpPr>
        <p:spPr>
          <a:xfrm>
            <a:off x="110675" y="2185500"/>
            <a:ext cx="5722500" cy="45519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42" name="Google Shape;542;gb014939085_4_129"/>
          <p:cNvSpPr/>
          <p:nvPr/>
        </p:nvSpPr>
        <p:spPr>
          <a:xfrm>
            <a:off x="5963475" y="2185500"/>
            <a:ext cx="6050400" cy="4551900"/>
          </a:xfrm>
          <a:prstGeom prst="rect">
            <a:avLst/>
          </a:prstGeom>
          <a:solidFill>
            <a:srgbClr val="B43512">
              <a:alpha val="902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43" name="Google Shape;543;gb014939085_4_129"/>
          <p:cNvSpPr txBox="1"/>
          <p:nvPr/>
        </p:nvSpPr>
        <p:spPr>
          <a:xfrm>
            <a:off x="110675" y="2185500"/>
            <a:ext cx="5722500" cy="45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it-IT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Far com</a:t>
            </a: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prendere alle utenti il loro diritto ad avere un’assistenza fattuale, accessibile e rispettosa che mantenga la confidenzialità e la privacy. </a:t>
            </a:r>
            <a:endParaRPr sz="2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rbel"/>
              <a:buNone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Inoltre, spiegare in quale modo possono usufruire dei </a:t>
            </a:r>
            <a:r>
              <a:rPr b="1"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servizi sanitari</a:t>
            </a: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e di </a:t>
            </a:r>
            <a:r>
              <a:rPr b="1"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assistenza</a:t>
            </a: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sz="2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44" name="Google Shape;544;gb014939085_4_129"/>
          <p:cNvSpPr txBox="1"/>
          <p:nvPr/>
        </p:nvSpPr>
        <p:spPr>
          <a:xfrm>
            <a:off x="5963475" y="2185500"/>
            <a:ext cx="6050400" cy="45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rbel"/>
              <a:buNone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- Focus sulla comprensione degli ostacoli per l’accesso ai servizi sanitari per i rifugiati e sul loro superamento. </a:t>
            </a:r>
            <a:endParaRPr sz="2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rbel"/>
              <a:buNone/>
            </a:pP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- Focus sulla </a:t>
            </a:r>
            <a:r>
              <a:rPr b="1"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Guida ai servizi sanitari</a:t>
            </a:r>
            <a:r>
              <a:rPr lang="it-IT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fornita dalla regione Veneto. Spiegare alle utenti quali sono i servizi disponibili e a quale riferirsi in base alla specifica necessità. </a:t>
            </a:r>
            <a:endParaRPr sz="2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45" name="Google Shape;545;gb014939085_4_129"/>
          <p:cNvSpPr txBox="1"/>
          <p:nvPr/>
        </p:nvSpPr>
        <p:spPr>
          <a:xfrm>
            <a:off x="5963550" y="201750"/>
            <a:ext cx="6050400" cy="18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orbel"/>
              <a:buNone/>
            </a:pPr>
            <a:r>
              <a:rPr lang="it-IT" sz="2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Attraverso l’attività del Memory, le utenti devono associare un’ipotetica situazione al servizio sanitario alle quali si rivolgerebbero.</a:t>
            </a:r>
            <a:endParaRPr sz="22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ransition spd="slow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af3244c6fa_1_20"/>
          <p:cNvSpPr/>
          <p:nvPr/>
        </p:nvSpPr>
        <p:spPr>
          <a:xfrm>
            <a:off x="-210" y="0"/>
            <a:ext cx="754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gaf3244c6fa_1_20"/>
          <p:cNvSpPr txBox="1"/>
          <p:nvPr>
            <p:ph type="title"/>
          </p:nvPr>
        </p:nvSpPr>
        <p:spPr>
          <a:xfrm>
            <a:off x="360630" y="201135"/>
            <a:ext cx="56973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rPr lang="it-IT" sz="3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MONITORAGGIO E VALUTAZIONE</a:t>
            </a:r>
            <a:endParaRPr sz="3600"/>
          </a:p>
        </p:txBody>
      </p:sp>
      <p:sp>
        <p:nvSpPr>
          <p:cNvPr id="552" name="Google Shape;552;gaf3244c6fa_1_20"/>
          <p:cNvSpPr txBox="1"/>
          <p:nvPr>
            <p:ph idx="1" type="body"/>
          </p:nvPr>
        </p:nvSpPr>
        <p:spPr>
          <a:xfrm>
            <a:off x="360625" y="1161425"/>
            <a:ext cx="59778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INIZIALE:</a:t>
            </a:r>
            <a:endParaRPr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questionario per comprendere le conoscenze di base degli argomenti trattati (somministrato verbalmente, così da ovviare alla barriera di lettura e scrittura).</a:t>
            </a:r>
            <a:endParaRPr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INTERMEDIO:</a:t>
            </a:r>
            <a:endParaRPr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alla fine di ogni incontro, tramite un momento di rielaborazione dei contenuti e del vissuto dell’incontro, raccogliere opinioni per elaborare l’incontro successivo coerentemente con le necessità del gruppo.</a:t>
            </a:r>
            <a:endParaRPr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FINALE:</a:t>
            </a:r>
            <a:endParaRPr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questionario sugli argomenti esposti durante gli incontri per valutare l’assimilazione dei contenuti.</a:t>
            </a:r>
            <a:endParaRPr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53" name="Google Shape;553;gaf3244c6fa_1_20"/>
          <p:cNvSpPr/>
          <p:nvPr/>
        </p:nvSpPr>
        <p:spPr>
          <a:xfrm>
            <a:off x="7547894" y="0"/>
            <a:ext cx="63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llustration of a people's hands with different skin color together facing  up. Race equality, feminism, tolerance art in minimal style. - Buy this  stock vector and explore similar vectors at Adobe Stock |" id="554" name="Google Shape;554;gaf3244c6fa_1_20"/>
          <p:cNvPicPr preferRelativeResize="0"/>
          <p:nvPr/>
        </p:nvPicPr>
        <p:blipFill rotWithShape="1">
          <a:blip r:embed="rId3">
            <a:alphaModFix/>
          </a:blip>
          <a:srcRect b="0" l="16707" r="18153" t="0"/>
          <a:stretch/>
        </p:blipFill>
        <p:spPr>
          <a:xfrm rot="5400000">
            <a:off x="6472949" y="1138951"/>
            <a:ext cx="6858001" cy="4580097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gaf3244c6fa_1_20"/>
          <p:cNvSpPr txBox="1"/>
          <p:nvPr/>
        </p:nvSpPr>
        <p:spPr>
          <a:xfrm>
            <a:off x="360625" y="5112611"/>
            <a:ext cx="64722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b="0" i="0" lang="it-IT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PROPOSTE PER IL FUTURO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56" name="Google Shape;556;gaf3244c6fa_1_20"/>
          <p:cNvSpPr txBox="1"/>
          <p:nvPr/>
        </p:nvSpPr>
        <p:spPr>
          <a:xfrm>
            <a:off x="350800" y="5805625"/>
            <a:ext cx="67176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it-IT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 base alla valutazione si costruiscono delle proposte di miglioramento del progetto</a:t>
            </a:r>
            <a:endParaRPr b="0" i="0" sz="1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ransition spd="slow"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5F06"/>
        </a:solidFill>
      </p:bgPr>
    </p:bg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af3244c6fa_1_50"/>
          <p:cNvSpPr/>
          <p:nvPr/>
        </p:nvSpPr>
        <p:spPr>
          <a:xfrm>
            <a:off x="0" y="0"/>
            <a:ext cx="121917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62" name="Google Shape;562;gaf3244c6fa_1_50"/>
          <p:cNvSpPr/>
          <p:nvPr/>
        </p:nvSpPr>
        <p:spPr>
          <a:xfrm>
            <a:off x="-329674" y="1290909"/>
            <a:ext cx="9702801" cy="5573511"/>
          </a:xfrm>
          <a:custGeom>
            <a:rect b="b" l="l" r="r" t="t"/>
            <a:pathLst>
              <a:path extrusionOk="0" h="1169" w="2038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63" name="Google Shape;563;gaf3244c6fa_1_50"/>
          <p:cNvSpPr/>
          <p:nvPr/>
        </p:nvSpPr>
        <p:spPr>
          <a:xfrm>
            <a:off x="670451" y="2010741"/>
            <a:ext cx="7373937" cy="4848891"/>
          </a:xfrm>
          <a:custGeom>
            <a:rect b="b" l="l" r="r" t="t"/>
            <a:pathLst>
              <a:path extrusionOk="0" h="1017" w="1549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64" name="Google Shape;564;gaf3244c6fa_1_50"/>
          <p:cNvSpPr/>
          <p:nvPr/>
        </p:nvSpPr>
        <p:spPr>
          <a:xfrm>
            <a:off x="251351" y="1780905"/>
            <a:ext cx="8035927" cy="5083517"/>
          </a:xfrm>
          <a:custGeom>
            <a:rect b="b" l="l" r="r" t="t"/>
            <a:pathLst>
              <a:path extrusionOk="0" h="1066" w="1688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65" name="Google Shape;565;gaf3244c6fa_1_50"/>
          <p:cNvSpPr/>
          <p:nvPr/>
        </p:nvSpPr>
        <p:spPr>
          <a:xfrm>
            <a:off x="-1061" y="542347"/>
            <a:ext cx="10334622" cy="6322076"/>
          </a:xfrm>
          <a:custGeom>
            <a:rect b="b" l="l" r="r" t="t"/>
            <a:pathLst>
              <a:path extrusionOk="0" h="1326" w="2171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66" name="Google Shape;566;gaf3244c6fa_1_50"/>
          <p:cNvSpPr/>
          <p:nvPr/>
        </p:nvSpPr>
        <p:spPr>
          <a:xfrm>
            <a:off x="3701" y="6178751"/>
            <a:ext cx="504825" cy="681527"/>
          </a:xfrm>
          <a:custGeom>
            <a:rect b="b" l="l" r="r" t="t"/>
            <a:pathLst>
              <a:path extrusionOk="0" h="143" w="106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67" name="Google Shape;567;gaf3244c6fa_1_50"/>
          <p:cNvSpPr/>
          <p:nvPr/>
        </p:nvSpPr>
        <p:spPr>
          <a:xfrm>
            <a:off x="-1061" y="-59376"/>
            <a:ext cx="11091860" cy="6923797"/>
          </a:xfrm>
          <a:custGeom>
            <a:rect b="b" l="l" r="r" t="t"/>
            <a:pathLst>
              <a:path extrusionOk="0" h="1452" w="2330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68" name="Google Shape;568;gaf3244c6fa_1_50"/>
          <p:cNvSpPr/>
          <p:nvPr/>
        </p:nvSpPr>
        <p:spPr>
          <a:xfrm>
            <a:off x="-1061" y="-1916"/>
            <a:ext cx="1057275" cy="614491"/>
          </a:xfrm>
          <a:custGeom>
            <a:rect b="b" l="l" r="r" t="t"/>
            <a:pathLst>
              <a:path extrusionOk="0" h="129" w="222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69" name="Google Shape;569;gaf3244c6fa_1_50"/>
          <p:cNvSpPr/>
          <p:nvPr/>
        </p:nvSpPr>
        <p:spPr>
          <a:xfrm>
            <a:off x="3701" y="-6705"/>
            <a:ext cx="595313" cy="352734"/>
          </a:xfrm>
          <a:custGeom>
            <a:rect b="b" l="l" r="r" t="t"/>
            <a:pathLst>
              <a:path extrusionOk="0" h="74" w="125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70" name="Google Shape;570;gaf3244c6fa_1_50"/>
          <p:cNvSpPr/>
          <p:nvPr/>
        </p:nvSpPr>
        <p:spPr>
          <a:xfrm>
            <a:off x="-1061" y="-1916"/>
            <a:ext cx="357188" cy="213875"/>
          </a:xfrm>
          <a:custGeom>
            <a:rect b="b" l="l" r="r" t="t"/>
            <a:pathLst>
              <a:path extrusionOk="0" h="45" w="7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cap="flat" cmpd="sng" w="12700">
            <a:solidFill>
              <a:schemeClr val="dk1">
                <a:alpha val="20000"/>
              </a:schemeClr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71" name="Google Shape;571;gaf3244c6fa_1_50"/>
          <p:cNvSpPr/>
          <p:nvPr/>
        </p:nvSpPr>
        <p:spPr>
          <a:xfrm>
            <a:off x="5426601" y="-1916"/>
            <a:ext cx="5788026" cy="6847185"/>
          </a:xfrm>
          <a:custGeom>
            <a:rect b="b" l="l" r="r" t="t"/>
            <a:pathLst>
              <a:path extrusionOk="0" h="1436" w="121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72" name="Google Shape;572;gaf3244c6fa_1_50"/>
          <p:cNvSpPr/>
          <p:nvPr/>
        </p:nvSpPr>
        <p:spPr>
          <a:xfrm>
            <a:off x="9235014" y="2872"/>
            <a:ext cx="2951163" cy="2555325"/>
          </a:xfrm>
          <a:custGeom>
            <a:rect b="b" l="l" r="r" t="t"/>
            <a:pathLst>
              <a:path extrusionOk="0" h="536" w="620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73" name="Google Shape;573;gaf3244c6fa_1_50"/>
          <p:cNvSpPr txBox="1"/>
          <p:nvPr>
            <p:ph type="ctrTitle"/>
          </p:nvPr>
        </p:nvSpPr>
        <p:spPr>
          <a:xfrm>
            <a:off x="8505478" y="3105957"/>
            <a:ext cx="37998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228600" spcFirstLastPara="1" rIns="228600" wrap="square" tIns="2286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Calibri"/>
              <a:buNone/>
            </a:pPr>
            <a:r>
              <a:rPr b="1" lang="it-IT" sz="4400">
                <a:solidFill>
                  <a:srgbClr val="E56C11"/>
                </a:solidFill>
                <a:latin typeface="Corbel"/>
                <a:ea typeface="Corbel"/>
                <a:cs typeface="Corbel"/>
                <a:sym typeface="Corbel"/>
              </a:rPr>
              <a:t>Grazie per la vostra attenzione !</a:t>
            </a:r>
            <a:br>
              <a:rPr b="1" lang="it-IT" sz="4400">
                <a:solidFill>
                  <a:srgbClr val="E56C11"/>
                </a:solidFill>
                <a:latin typeface="Corbel"/>
                <a:ea typeface="Corbel"/>
                <a:cs typeface="Corbel"/>
                <a:sym typeface="Corbel"/>
              </a:rPr>
            </a:br>
            <a:endParaRPr sz="4400">
              <a:solidFill>
                <a:srgbClr val="E56C1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74" name="Google Shape;574;gaf3244c6fa_1_50"/>
          <p:cNvSpPr/>
          <p:nvPr/>
        </p:nvSpPr>
        <p:spPr>
          <a:xfrm>
            <a:off x="10020826" y="-1916"/>
            <a:ext cx="2165350" cy="1358265"/>
          </a:xfrm>
          <a:custGeom>
            <a:rect b="b" l="l" r="r" t="t"/>
            <a:pathLst>
              <a:path extrusionOk="0" h="285" w="45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75" name="Google Shape;575;gaf3244c6fa_1_50"/>
          <p:cNvSpPr/>
          <p:nvPr/>
        </p:nvSpPr>
        <p:spPr>
          <a:xfrm>
            <a:off x="11290826" y="-1916"/>
            <a:ext cx="895350" cy="534687"/>
          </a:xfrm>
          <a:custGeom>
            <a:rect b="b" l="l" r="r" t="t"/>
            <a:pathLst>
              <a:path extrusionOk="0" h="112" w="188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76" name="Google Shape;576;gaf3244c6fa_1_50"/>
          <p:cNvSpPr/>
          <p:nvPr/>
        </p:nvSpPr>
        <p:spPr>
          <a:xfrm rot="-670006">
            <a:off x="446045" y="1946381"/>
            <a:ext cx="4421810" cy="4262552"/>
          </a:xfrm>
          <a:custGeom>
            <a:rect b="b" l="l" r="r" t="t"/>
            <a:pathLst>
              <a:path extrusionOk="0" h="4344781" w="450711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dk1">
              <a:alpha val="6862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77" name="Google Shape;577;gaf3244c6fa_1_50"/>
          <p:cNvSpPr txBox="1"/>
          <p:nvPr/>
        </p:nvSpPr>
        <p:spPr>
          <a:xfrm>
            <a:off x="10418951" y="5265743"/>
            <a:ext cx="26391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Michela Barnabà</a:t>
            </a:r>
            <a:endParaRPr b="0" i="0" sz="1400" u="none" cap="none" strike="noStrike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Noemi Belluzzo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Maddalena Fabris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Lucia Meroni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Letizia Sturiale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Eleonora Zamuner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ender equality on MBA programmes is closer, new research shows" id="578" name="Google Shape;578;gaf3244c6fa_1_50"/>
          <p:cNvPicPr preferRelativeResize="0"/>
          <p:nvPr/>
        </p:nvPicPr>
        <p:blipFill rotWithShape="1">
          <a:blip r:embed="rId3">
            <a:alphaModFix/>
          </a:blip>
          <a:srcRect b="0" l="1218" r="22141" t="6974"/>
          <a:stretch/>
        </p:blipFill>
        <p:spPr>
          <a:xfrm>
            <a:off x="469551" y="590688"/>
            <a:ext cx="7761924" cy="5343065"/>
          </a:xfrm>
          <a:custGeom>
            <a:rect b="b" l="l" r="r" t="t"/>
            <a:pathLst>
              <a:path extrusionOk="0" h="5343065" w="7761924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af25c056b3_0_0"/>
          <p:cNvSpPr/>
          <p:nvPr/>
        </p:nvSpPr>
        <p:spPr>
          <a:xfrm>
            <a:off x="15" y="0"/>
            <a:ext cx="754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gaf25c056b3_0_0"/>
          <p:cNvSpPr txBox="1"/>
          <p:nvPr>
            <p:ph type="title"/>
          </p:nvPr>
        </p:nvSpPr>
        <p:spPr>
          <a:xfrm>
            <a:off x="398700" y="108872"/>
            <a:ext cx="56973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rPr lang="it-IT" sz="4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BIBLIOGRAFIA</a:t>
            </a:r>
            <a:endParaRPr sz="40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85" name="Google Shape;585;gaf25c056b3_0_0"/>
          <p:cNvSpPr txBox="1"/>
          <p:nvPr>
            <p:ph idx="1" type="body"/>
          </p:nvPr>
        </p:nvSpPr>
        <p:spPr>
          <a:xfrm>
            <a:off x="85455" y="1178044"/>
            <a:ext cx="7377000" cy="53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11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</a:pPr>
            <a:r>
              <a:rPr lang="it-IT" sz="1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Myer, L., Mlobeli, R., Cooper, D. et al. Knowledge and use of emergency contraception among women in the Western Cape province of South Africa: a cross-sectional study. BMC Women's Health 7, 14 (2007). </a:t>
            </a:r>
            <a:r>
              <a:rPr lang="it-IT" sz="14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https://doi.org/10.1186/1472-6874-7-14</a:t>
            </a:r>
            <a:endParaRPr sz="1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1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</a:pPr>
            <a:r>
              <a:rPr lang="it-IT" sz="1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Ngum Chi Watts MC, Liamputtong P, Carolan M. Contraception knowledge and attitudes: truths and myths among African Australian teenage mothers in Greater Melbourne, Australia. J Clin Nurs. 2014 Aug;23(15-16):2131-41. doi: 10.1111/jocn.12335. Epub 2013 Sep 13. PMID: 24028778.</a:t>
            </a:r>
            <a:endParaRPr sz="1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1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</a:pPr>
            <a:r>
              <a:rPr lang="it-IT" sz="1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Ngum Chi Watts MC, Liamputtong P, Carolan M. Contraception knowledge and attitudes: truths and myths among African Australian teenage mothers in Greater Melbourne, Australia. J Clin Nurs. 2014 Aug;23(15-16):2131-41. doi: 10.1111/jocn.12335. Epub 2013 Sep 13. PMID: 24028778.</a:t>
            </a:r>
            <a:endParaRPr sz="1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1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</a:pPr>
            <a:r>
              <a:rPr lang="it-IT" sz="1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Okoro, O. N., &amp; Whitson, S. O. (2017). HIV risk and barriers to care for African-born immigrant women: a sociocultural outlook. International journal of women's health, 9, 421–429. https://doi.org/10.2147/IJWH.S129355</a:t>
            </a:r>
            <a:endParaRPr sz="1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1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</a:pPr>
            <a:r>
              <a:rPr lang="it-IT" sz="1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for an overview: Sabri B. (2018). Perspectives on Factors Related to HIV Risk and Preventative Interventions at Multiple Levels: A Study of African Immigrant Women Survivors of Cumulative Trauma. AIDS education and prevention : official publication of the International Society for AIDS Education, 30(5), 419–433. https://doi.org/10.1521/aeap.2018.30.5.419</a:t>
            </a:r>
            <a:endParaRPr sz="1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11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</a:pPr>
            <a:r>
              <a:rPr lang="it-IT" sz="14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https://www.interno.gov.it/sites/default/files/allegati/oscad_elenco_normativa_antidiscriminatoria.pdf</a:t>
            </a:r>
            <a:endParaRPr sz="1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11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</a:pPr>
            <a:r>
              <a:rPr lang="it-IT" sz="1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Janssens, Kristin, Marleen Bosmans, and Marleen Temmerman. </a:t>
            </a:r>
            <a:r>
              <a:rPr i="1" lang="it-IT" sz="1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Sexual and Reproductive Health and Rights of Refugee Women in Europe: rights, policies, status and needs. Literature review</a:t>
            </a:r>
            <a:r>
              <a:rPr lang="it-IT" sz="1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. Academia Press, 2005.</a:t>
            </a:r>
            <a:endParaRPr sz="1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11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</a:pPr>
            <a:r>
              <a:rPr lang="it-IT" sz="14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https://www.telefonorosa.it/le-definizioni-che-il-telefono-rosa-ha-elaborato-con-la-collaborazione-della-dott-ssa-flaminia-cappellano/#:~:text=POSSIAMO%20ELENCARE%20ATTI%20DI%20DERISIONE,DA%20RELAZIONI%20FAMILIARI%20ED%20AMICALI</a:t>
            </a:r>
            <a:r>
              <a:rPr lang="it-IT" sz="1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  <a:p>
            <a:pPr indent="-2286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rbel"/>
              <a:buNone/>
            </a:pPr>
            <a:r>
              <a:t/>
            </a:r>
            <a:endParaRPr sz="13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286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rbel"/>
              <a:buNone/>
            </a:pPr>
            <a:r>
              <a:t/>
            </a:r>
            <a:endParaRPr sz="1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86" name="Google Shape;586;gaf25c056b3_0_0"/>
          <p:cNvSpPr/>
          <p:nvPr/>
        </p:nvSpPr>
        <p:spPr>
          <a:xfrm>
            <a:off x="7547894" y="0"/>
            <a:ext cx="63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llustration of a people's hands with different skin color together facing  up. Race equality, feminism, tolerance art in minimal style. - Buy this  stock vector and explore similar vectors at Adobe Stock |" id="587" name="Google Shape;587;gaf25c056b3_0_0"/>
          <p:cNvPicPr preferRelativeResize="0"/>
          <p:nvPr/>
        </p:nvPicPr>
        <p:blipFill rotWithShape="1">
          <a:blip r:embed="rId6">
            <a:alphaModFix/>
          </a:blip>
          <a:srcRect b="0" l="16707" r="18153" t="0"/>
          <a:stretch/>
        </p:blipFill>
        <p:spPr>
          <a:xfrm rot="5400000">
            <a:off x="6472949" y="1138951"/>
            <a:ext cx="6858001" cy="4580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0"/>
          <p:cNvSpPr/>
          <p:nvPr/>
        </p:nvSpPr>
        <p:spPr>
          <a:xfrm>
            <a:off x="15" y="0"/>
            <a:ext cx="754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10"/>
          <p:cNvSpPr txBox="1"/>
          <p:nvPr>
            <p:ph type="title"/>
          </p:nvPr>
        </p:nvSpPr>
        <p:spPr>
          <a:xfrm>
            <a:off x="398700" y="108872"/>
            <a:ext cx="56973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rPr lang="it-IT" sz="4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BIBLIOGRAFIA</a:t>
            </a:r>
            <a:endParaRPr sz="40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94" name="Google Shape;594;p10"/>
          <p:cNvSpPr txBox="1"/>
          <p:nvPr>
            <p:ph idx="1" type="body"/>
          </p:nvPr>
        </p:nvSpPr>
        <p:spPr>
          <a:xfrm>
            <a:off x="85400" y="1069176"/>
            <a:ext cx="7081500" cy="60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lt1"/>
                </a:solidFill>
              </a:rPr>
              <a:t>Darrouzet-Nardi J., Hatch A., “Women’s Experiences Negotiating Sexual Scripts in the Face of Sexual Difficulties”, Electronic Journal of Human Sexuality 2014; 17.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lt1"/>
                </a:solidFill>
              </a:rPr>
              <a:t>Masters T.A., Casey E., Wells A., Morrison D., “Sexual scripts among young heterosexually active men and women: Continuity and change”, J Sex Res 2013: 50(5); 409-420</a:t>
            </a: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Morgan G., et al. (2020). Infrastructure for gender equality and the empowerment of women. UNOPS, Copenhagen, Denmark.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Save the children (24 novembre 2020). </a:t>
            </a:r>
            <a:r>
              <a:rPr lang="it-IT" sz="1400" u="sng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Violenza contro le donne: il 70% delle ragazze dichiara di aver subito molestie e apprezzamenti sessuali in luoghi pubblici, il 64% si è sentita a disagio per avance di un adulto di riferimento | Save the Children Italia</a:t>
            </a:r>
            <a:r>
              <a:rPr lang="it-IT"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Istat (2020).  Il numero delle vittime e le forme della violenza. </a:t>
            </a:r>
            <a:r>
              <a:rPr lang="it-IT" sz="1400" u="sng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Istat.it - Violenza sulle donne</a:t>
            </a:r>
            <a:endParaRPr sz="1400" u="sng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Drummond, Peter D., et al. "Using peer education to increase sexual health knowledge among West African refugees in Western Australia." Health care for women international 32.3 (2011): 190-205.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Zani et al. La prevenzioe HIV/AIDS nei migranti: indicazioni e strategie comunicative. Dipartimento di Scienze dell’Educazione – Università di Bologna, 2009</a:t>
            </a: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rbel"/>
              <a:buChar char="•"/>
            </a:pPr>
            <a:r>
              <a:rPr lang="it-IT" sz="1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Kambarami, Maureen. "Femininity, sexuality and culture: Patriarchy and female subordination in Zimbabwe." </a:t>
            </a:r>
            <a:r>
              <a:rPr i="1" lang="it-IT" sz="1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South Africa: ARSRC</a:t>
            </a:r>
            <a:r>
              <a:rPr lang="it-IT" sz="1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(2006).</a:t>
            </a:r>
            <a:endParaRPr sz="1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rbel"/>
              <a:buChar char="•"/>
            </a:pPr>
            <a:r>
              <a:rPr lang="it-IT" sz="1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Giuliani, Massimo, Barbara Suligoi, and Italian STI Surveillance Working Group. "Differences between nonnational and indigenous patients with sexually transmitted infections in Italy and insight into the control of sexually transmitted infections." </a:t>
            </a:r>
            <a:r>
              <a:rPr i="1" lang="it-IT" sz="1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Sexually transmitted diseases</a:t>
            </a:r>
            <a:r>
              <a:rPr lang="it-IT" sz="1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31.2 (2004): 79-84.</a:t>
            </a:r>
            <a:endParaRPr sz="1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rbel"/>
              <a:buChar char="•"/>
            </a:pPr>
            <a:r>
              <a:rPr lang="it-IT"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Romito P., Melato M., La violenza sulle donne e i minori. Una guida per chi lavora sul campo. Carocci Faber. 2017</a:t>
            </a: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7500" lvl="0" marL="457200" rtl="0" algn="l">
              <a:spcBef>
                <a:spcPts val="1400"/>
              </a:spcBef>
              <a:spcAft>
                <a:spcPts val="0"/>
              </a:spcAft>
              <a:buSzPts val="1400"/>
              <a:buChar char=" "/>
            </a:pPr>
            <a:r>
              <a:t/>
            </a: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7500" lvl="0" marL="457200" rtl="0" algn="l">
              <a:spcBef>
                <a:spcPts val="1400"/>
              </a:spcBef>
              <a:spcAft>
                <a:spcPts val="0"/>
              </a:spcAft>
              <a:buSzPts val="1400"/>
              <a:buChar char=" "/>
            </a:pPr>
            <a:br>
              <a:rPr lang="it-IT" sz="1400"/>
            </a:br>
            <a:endParaRPr sz="13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28600" lvl="0" marL="457200" rtl="0" algn="l">
              <a:lnSpc>
                <a:spcPct val="107916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rbel"/>
              <a:buNone/>
            </a:pPr>
            <a:r>
              <a:t/>
            </a:r>
            <a:endParaRPr sz="1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95" name="Google Shape;595;p10"/>
          <p:cNvSpPr/>
          <p:nvPr/>
        </p:nvSpPr>
        <p:spPr>
          <a:xfrm>
            <a:off x="7547894" y="0"/>
            <a:ext cx="63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llustration of a people's hands with different skin color together facing  up. Race equality, feminism, tolerance art in minimal style. - Buy this  stock vector and explore similar vectors at Adobe Stock |" id="596" name="Google Shape;596;p10"/>
          <p:cNvPicPr preferRelativeResize="0"/>
          <p:nvPr/>
        </p:nvPicPr>
        <p:blipFill rotWithShape="1">
          <a:blip r:embed="rId5">
            <a:alphaModFix/>
          </a:blip>
          <a:srcRect b="0" l="16707" r="18153" t="0"/>
          <a:stretch/>
        </p:blipFill>
        <p:spPr>
          <a:xfrm rot="5400000">
            <a:off x="6472949" y="1138951"/>
            <a:ext cx="6858001" cy="4580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"/>
          <p:cNvPicPr preferRelativeResize="0"/>
          <p:nvPr/>
        </p:nvPicPr>
        <p:blipFill rotWithShape="1">
          <a:blip r:embed="rId3">
            <a:alphaModFix amt="40000"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"/>
          <p:cNvSpPr txBox="1"/>
          <p:nvPr>
            <p:ph type="title"/>
          </p:nvPr>
        </p:nvSpPr>
        <p:spPr>
          <a:xfrm>
            <a:off x="998444" y="1886922"/>
            <a:ext cx="9985898" cy="2670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600"/>
              <a:buFont typeface="Calibri"/>
              <a:buNone/>
            </a:pPr>
            <a:r>
              <a:rPr lang="it-IT" sz="6600">
                <a:solidFill>
                  <a:srgbClr val="FEFEFE"/>
                </a:solidFill>
              </a:rPr>
              <a:t>C</a:t>
            </a:r>
            <a:r>
              <a:rPr lang="it-IT" sz="6600"/>
              <a:t>he significato avrebbero queste domande nei panni di donna migrante?</a:t>
            </a:r>
            <a:endParaRPr i="1">
              <a:highlight>
                <a:srgbClr val="FF00FF"/>
              </a:highlight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af3244cefa_5_3"/>
          <p:cNvSpPr txBox="1"/>
          <p:nvPr>
            <p:ph type="title"/>
          </p:nvPr>
        </p:nvSpPr>
        <p:spPr>
          <a:xfrm>
            <a:off x="5181601" y="634946"/>
            <a:ext cx="6368142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orbel"/>
              <a:buNone/>
            </a:pPr>
            <a:r>
              <a:rPr lang="it-IT" sz="40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DISCRIMINAZIONE INTERSEZIONALE</a:t>
            </a:r>
            <a:endParaRPr/>
          </a:p>
        </p:txBody>
      </p:sp>
      <p:pic>
        <p:nvPicPr>
          <p:cNvPr id="230" name="Google Shape;230;gaf3244cefa_5_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2" l="11069" r="3711" t="0"/>
          <a:stretch/>
        </p:blipFill>
        <p:spPr>
          <a:xfrm>
            <a:off x="25" y="-12125"/>
            <a:ext cx="4646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af3244cefa_5_3"/>
          <p:cNvSpPr txBox="1"/>
          <p:nvPr>
            <p:ph idx="2" type="body"/>
          </p:nvPr>
        </p:nvSpPr>
        <p:spPr>
          <a:xfrm>
            <a:off x="5181601" y="2198914"/>
            <a:ext cx="6368142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None/>
            </a:pPr>
            <a:r>
              <a:rPr lang="it-IT" sz="20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Si parla di </a:t>
            </a:r>
            <a:r>
              <a:rPr b="1" lang="it-IT" sz="20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discriminazione intersezionale </a:t>
            </a:r>
            <a:r>
              <a:rPr lang="it-IT" sz="20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(intersectional discrimination) quando la discriminazione è basata su più fattori che interagiscono tra loro in modo da non poter più essere distinti e separati.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None/>
            </a:pPr>
            <a:r>
              <a:rPr lang="it-IT" sz="20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Immagine intuitiva dell’intersezione stradale (da cui deriva il termine “intersezionalità”), per cui </a:t>
            </a:r>
            <a:r>
              <a:rPr b="1" lang="it-IT" sz="20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ogni strada corrisponde a un asse di discriminazione</a:t>
            </a:r>
            <a:r>
              <a:rPr lang="it-IT" sz="20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 (sessismo, razzismo, ecc.).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None/>
            </a:pPr>
            <a:r>
              <a:rPr lang="it-IT" sz="20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Chi sta al centro di questo crocevia è vittima di discriminazione derivanti da assi simultanei e quindi i danni sono più consistenti.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ts val="1500"/>
              <a:buFont typeface="Calibri"/>
              <a:buNone/>
            </a:pPr>
            <a:r>
              <a:t/>
            </a:r>
            <a:endParaRPr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0"/>
          <p:cNvSpPr/>
          <p:nvPr/>
        </p:nvSpPr>
        <p:spPr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60"/>
          <p:cNvSpPr txBox="1"/>
          <p:nvPr>
            <p:ph type="title"/>
          </p:nvPr>
        </p:nvSpPr>
        <p:spPr>
          <a:xfrm>
            <a:off x="779053" y="516835"/>
            <a:ext cx="5781822" cy="10728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rPr lang="it-IT" sz="4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TARGET E MOTIVAZIONI</a:t>
            </a:r>
            <a:endParaRPr/>
          </a:p>
        </p:txBody>
      </p:sp>
      <p:sp>
        <p:nvSpPr>
          <p:cNvPr id="238" name="Google Shape;238;p60"/>
          <p:cNvSpPr txBox="1"/>
          <p:nvPr>
            <p:ph idx="1" type="body"/>
          </p:nvPr>
        </p:nvSpPr>
        <p:spPr>
          <a:xfrm>
            <a:off x="891595" y="1740877"/>
            <a:ext cx="6006904" cy="49658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Nel </a:t>
            </a:r>
            <a:r>
              <a:rPr b="1"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protocollo di livello nazionale stipulato dal Ministero dell’Interno</a:t>
            </a:r>
            <a:r>
              <a:rPr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viene sottolineato come, in una società composita e variegata come quella attuale, sia necessario che i sistemi di accoglienza garantiscano </a:t>
            </a:r>
            <a:r>
              <a:rPr b="1"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un’integrazione non limitata al soddisfacimento delle necessità primarie</a:t>
            </a:r>
            <a:r>
              <a:rPr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, ma che accompagni i soggetti in un percorso di formazione ed educazione, per permettere ai singoli di acquisire le conoscenze per muoversi in </a:t>
            </a:r>
            <a:r>
              <a:rPr b="1"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autonomia nel nuovo luogo</a:t>
            </a:r>
            <a:r>
              <a:rPr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All’interno di questi servizi di accoglienza abbiamo dunque individuato in </a:t>
            </a:r>
            <a:r>
              <a:rPr b="1"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un’ottica intersezionale</a:t>
            </a:r>
            <a:r>
              <a:rPr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il target specifico delle </a:t>
            </a:r>
            <a:r>
              <a:rPr b="1"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donne migranti</a:t>
            </a:r>
            <a:r>
              <a:rPr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, in quanto appartenenti a due gruppi facilmente soggetti a discriminazioni.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39" name="Google Shape;239;p60"/>
          <p:cNvSpPr/>
          <p:nvPr/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60"/>
          <p:cNvPicPr preferRelativeResize="0"/>
          <p:nvPr/>
        </p:nvPicPr>
        <p:blipFill rotWithShape="1">
          <a:blip r:embed="rId3">
            <a:alphaModFix/>
          </a:blip>
          <a:srcRect b="0" l="14500" r="18715" t="0"/>
          <a:stretch/>
        </p:blipFill>
        <p:spPr>
          <a:xfrm>
            <a:off x="7611902" y="10"/>
            <a:ext cx="4580097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7"/>
          <p:cNvSpPr/>
          <p:nvPr/>
        </p:nvSpPr>
        <p:spPr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57"/>
          <p:cNvSpPr txBox="1"/>
          <p:nvPr>
            <p:ph type="title"/>
          </p:nvPr>
        </p:nvSpPr>
        <p:spPr>
          <a:xfrm>
            <a:off x="1097292" y="391510"/>
            <a:ext cx="56973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rPr lang="it-IT" sz="4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OBIETTIVI</a:t>
            </a:r>
            <a:endParaRPr/>
          </a:p>
        </p:txBody>
      </p:sp>
      <p:sp>
        <p:nvSpPr>
          <p:cNvPr id="247" name="Google Shape;247;p57"/>
          <p:cNvSpPr txBox="1"/>
          <p:nvPr>
            <p:ph idx="1" type="body"/>
          </p:nvPr>
        </p:nvSpPr>
        <p:spPr>
          <a:xfrm>
            <a:off x="957088" y="1477097"/>
            <a:ext cx="5977800" cy="48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Trattare i concetti chiave di un </a:t>
            </a:r>
            <a:r>
              <a:rPr b="1"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programma di educazione sessuale globale (CSE)</a:t>
            </a:r>
            <a:r>
              <a:rPr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, adattandoli al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target prescelto. Prestare attenzione alle varianti sociali, politiche e culturali che subentrano nel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momento in cui si interagisce con persone provenienti da un altro paese.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Prevenire l’insorgenza di comportamenti sessuali a rischio, promuovere una </a:t>
            </a:r>
            <a:r>
              <a:rPr b="1"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sessualità inclusiva e</a:t>
            </a:r>
            <a:endParaRPr b="1"/>
          </a:p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sicura</a:t>
            </a:r>
            <a:r>
              <a:rPr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, informare riguardo a </a:t>
            </a:r>
            <a:r>
              <a:rPr b="1"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parità di genere, consenso,</a:t>
            </a:r>
            <a:r>
              <a:rPr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trattare le differenze culturali e religiose.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Informare donne migranti sui </a:t>
            </a:r>
            <a:r>
              <a:rPr b="1"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diritti della salute</a:t>
            </a:r>
            <a:r>
              <a:rPr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vigenti nell’Unione Europea, che si ripropongono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sul territorio con:</a:t>
            </a:r>
            <a:endParaRPr b="1"/>
          </a:p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- Consulenza sulla contraccezione</a:t>
            </a:r>
            <a:endParaRPr b="1"/>
          </a:p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- Screening e prevenzione</a:t>
            </a:r>
            <a:endParaRPr b="1"/>
          </a:p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it-IT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- Visite ginecologiche</a:t>
            </a:r>
            <a:endParaRPr b="1"/>
          </a:p>
          <a:p>
            <a:pPr indent="0" lvl="0" marL="9144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8" name="Google Shape;248;p57"/>
          <p:cNvSpPr/>
          <p:nvPr/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llustration of a people's hands with different skin color together facing  up. Race equality, feminism, tolerance art in minimal style. - Buy this  stock vector and explore similar vectors at Adobe Stock |" id="249" name="Google Shape;249;p57"/>
          <p:cNvPicPr preferRelativeResize="0"/>
          <p:nvPr/>
        </p:nvPicPr>
        <p:blipFill rotWithShape="1">
          <a:blip r:embed="rId3">
            <a:alphaModFix/>
          </a:blip>
          <a:srcRect b="-2" l="16705" r="18156" t="0"/>
          <a:stretch/>
        </p:blipFill>
        <p:spPr>
          <a:xfrm rot="5400000">
            <a:off x="6472950" y="1138951"/>
            <a:ext cx="6858000" cy="4580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9"/>
          <p:cNvSpPr/>
          <p:nvPr/>
        </p:nvSpPr>
        <p:spPr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59"/>
          <p:cNvSpPr txBox="1"/>
          <p:nvPr>
            <p:ph type="title"/>
          </p:nvPr>
        </p:nvSpPr>
        <p:spPr>
          <a:xfrm>
            <a:off x="1097279" y="-102143"/>
            <a:ext cx="5977937" cy="16665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rPr lang="it-IT" sz="4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LIMITI</a:t>
            </a:r>
            <a:endParaRPr/>
          </a:p>
        </p:txBody>
      </p:sp>
      <p:sp>
        <p:nvSpPr>
          <p:cNvPr id="256" name="Google Shape;256;p59"/>
          <p:cNvSpPr txBox="1"/>
          <p:nvPr>
            <p:ph idx="1" type="body"/>
          </p:nvPr>
        </p:nvSpPr>
        <p:spPr>
          <a:xfrm>
            <a:off x="1097350" y="1878149"/>
            <a:ext cx="5977800" cy="44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778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it-IT" sz="2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Differenze di lingua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778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it-IT" sz="2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Differenze interculturali</a:t>
            </a:r>
            <a:endParaRPr sz="2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778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rbel"/>
              <a:buChar char="•"/>
            </a:pPr>
            <a:r>
              <a:rPr lang="it-IT" sz="2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Conoscenze di base diversificate sull’argomento </a:t>
            </a:r>
            <a:endParaRPr sz="2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778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it-IT" sz="2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Ruoli di genere</a:t>
            </a:r>
            <a:endParaRPr sz="2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7" name="Google Shape;257;p59"/>
          <p:cNvSpPr/>
          <p:nvPr/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llustration of a people's hands with different skin color together facing  up. Race equality, feminism, tolerance art in minimal style. - Buy this  stock vector and explore similar vectors at Adobe Stock |" id="258" name="Google Shape;258;p59"/>
          <p:cNvPicPr preferRelativeResize="0"/>
          <p:nvPr/>
        </p:nvPicPr>
        <p:blipFill rotWithShape="1">
          <a:blip r:embed="rId3">
            <a:alphaModFix/>
          </a:blip>
          <a:srcRect b="-2" l="16705" r="18156" t="0"/>
          <a:stretch/>
        </p:blipFill>
        <p:spPr>
          <a:xfrm rot="5400000">
            <a:off x="6472950" y="1138951"/>
            <a:ext cx="6858000" cy="4580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8"/>
          <p:cNvSpPr/>
          <p:nvPr/>
        </p:nvSpPr>
        <p:spPr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58"/>
          <p:cNvSpPr txBox="1"/>
          <p:nvPr>
            <p:ph type="title"/>
          </p:nvPr>
        </p:nvSpPr>
        <p:spPr>
          <a:xfrm>
            <a:off x="1097280" y="516836"/>
            <a:ext cx="5977937" cy="10868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rPr lang="it-IT" sz="4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RISORSE</a:t>
            </a:r>
            <a:endParaRPr/>
          </a:p>
        </p:txBody>
      </p:sp>
      <p:sp>
        <p:nvSpPr>
          <p:cNvPr id="265" name="Google Shape;265;p58"/>
          <p:cNvSpPr txBox="1"/>
          <p:nvPr>
            <p:ph idx="1" type="body"/>
          </p:nvPr>
        </p:nvSpPr>
        <p:spPr>
          <a:xfrm>
            <a:off x="1097342" y="2175604"/>
            <a:ext cx="5977800" cy="36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457200" lvl="0" marL="495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it-IT" sz="2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Partecipazione al programma di un/una mediatore/trice culturale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indent="-3048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457200" lvl="0" marL="469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rial"/>
              <a:buChar char="•"/>
            </a:pPr>
            <a:r>
              <a:rPr lang="it-IT" sz="2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Partecipazione al programma di donne africane migranti di seconda generazione</a:t>
            </a:r>
            <a:endParaRPr sz="2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93700" lvl="0" marL="469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Char char="•"/>
            </a:pPr>
            <a:r>
              <a:rPr lang="it-IT" sz="2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Eventuale utilizzo della peer education</a:t>
            </a:r>
            <a:endParaRPr sz="2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048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457200" lvl="0" marL="469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rial"/>
              <a:buChar char="•"/>
            </a:pPr>
            <a:r>
              <a:rPr lang="it-IT" sz="2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Ricchezza interculturale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66" name="Google Shape;266;p58"/>
          <p:cNvSpPr/>
          <p:nvPr/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llustration of a people's hands with different skin color together facing  up. Race equality, feminism, tolerance art in minimal style. - Buy this  stock vector and explore similar vectors at Adobe Stock |" id="267" name="Google Shape;267;p58"/>
          <p:cNvPicPr preferRelativeResize="0"/>
          <p:nvPr/>
        </p:nvPicPr>
        <p:blipFill rotWithShape="1">
          <a:blip r:embed="rId3">
            <a:alphaModFix/>
          </a:blip>
          <a:srcRect b="-2" l="16705" r="18156" t="0"/>
          <a:stretch/>
        </p:blipFill>
        <p:spPr>
          <a:xfrm rot="5400000">
            <a:off x="6472950" y="1138951"/>
            <a:ext cx="6858000" cy="4580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trospettivo">
  <a:themeElements>
    <a:clrScheme name="Retrospettivo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Retrospettivo">
  <a:themeElements>
    <a:clrScheme name="Retrospettivo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2020-12-05T18:06:07Z</dcterms:created>
  <dc:creator>noemibelluzzo@gmail.com</dc:creator>
</cp:coreProperties>
</file>