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996" r:id="rId2"/>
    <p:sldId id="1012" r:id="rId3"/>
    <p:sldId id="1013" r:id="rId4"/>
    <p:sldId id="1014" r:id="rId5"/>
  </p:sldIdLst>
  <p:sldSz cx="9144000" cy="6858000" type="screen4x3"/>
  <p:notesSz cx="6662738" cy="9926638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9933"/>
    <a:srgbClr val="3366FF"/>
    <a:srgbClr val="6699FF"/>
    <a:srgbClr val="CCFF33"/>
    <a:srgbClr val="FFFFFF"/>
    <a:srgbClr val="4D4D4D"/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9" autoAdjust="0"/>
    <p:restoredTop sz="93682" autoAdjust="0"/>
  </p:normalViewPr>
  <p:slideViewPr>
    <p:cSldViewPr>
      <p:cViewPr>
        <p:scale>
          <a:sx n="94" d="100"/>
          <a:sy n="94" d="100"/>
        </p:scale>
        <p:origin x="672" y="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2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3488" y="0"/>
            <a:ext cx="28876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0900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4875"/>
            <a:ext cx="532923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Click to edit Master text styles</a:t>
            </a:r>
          </a:p>
          <a:p>
            <a:pPr lvl="1"/>
            <a:r>
              <a:rPr lang="it-IT" noProof="0" smtClean="0"/>
              <a:t>Second level</a:t>
            </a:r>
          </a:p>
          <a:p>
            <a:pPr lvl="2"/>
            <a:r>
              <a:rPr lang="it-IT" noProof="0" smtClean="0"/>
              <a:t>Third level</a:t>
            </a:r>
          </a:p>
          <a:p>
            <a:pPr lvl="3"/>
            <a:r>
              <a:rPr lang="it-IT" noProof="0" smtClean="0"/>
              <a:t>Fourth level</a:t>
            </a:r>
          </a:p>
          <a:p>
            <a:pPr lvl="4"/>
            <a:r>
              <a:rPr lang="it-IT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8876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3488" y="9428163"/>
            <a:ext cx="2887662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BF05778-6F76-1145-997B-DAA894B98B9E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417173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6668D98-1C33-E445-974D-C42DBB87D855}" type="slidenum">
              <a:rPr lang="it-IT" altLang="it-IT"/>
              <a:pPr>
                <a:spcBef>
                  <a:spcPct val="0"/>
                </a:spcBef>
              </a:pPr>
              <a:t>1</a:t>
            </a:fld>
            <a:endParaRPr lang="it-IT" altLang="it-IT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9638" y="741363"/>
            <a:ext cx="4953000" cy="3714750"/>
          </a:xfrm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3288" y="4703763"/>
            <a:ext cx="4965700" cy="44577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52955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FE729C-BD08-9349-A115-3A6F1F003BEB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35707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6C897-F178-424E-9499-6211678054BD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34532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21EBB0-97ED-4242-AB89-6E7A5D0454DC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496807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079F44-2290-0F46-ABE1-72C036240591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90719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43296-6C0E-0B40-B5A9-EC7075FC93FA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1765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52FA35-597A-CF48-B550-A778CA7D0D81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20572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9BFF44-6E5E-204D-869E-56E13E408D6C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0317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D51F5B-EAEB-C549-B2CF-F9B37BC8171C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85127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315728-32F4-A44D-9CC6-1471389E9785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29654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FF67B1-9A51-B447-B0CB-F68222D6B0C7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89397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A64F1-04C8-9E46-882F-FA3D67CE401B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10143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4F6531-5BBA-214B-B381-E68885ECFA55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32293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D5D5D"/>
            </a:gs>
            <a:gs pos="100000">
              <a:schemeClr val="tx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Click to edit Master text styles</a:t>
            </a:r>
          </a:p>
          <a:p>
            <a:pPr lvl="1"/>
            <a:r>
              <a:rPr lang="it-IT" altLang="it-IT"/>
              <a:t>Second level</a:t>
            </a:r>
          </a:p>
          <a:p>
            <a:pPr lvl="2"/>
            <a:r>
              <a:rPr lang="it-IT" altLang="it-IT"/>
              <a:t>Third level</a:t>
            </a:r>
          </a:p>
          <a:p>
            <a:pPr lvl="3"/>
            <a:r>
              <a:rPr lang="it-IT" altLang="it-IT"/>
              <a:t>Fourth level</a:t>
            </a:r>
          </a:p>
          <a:p>
            <a:pPr lvl="4"/>
            <a:r>
              <a:rPr lang="it-IT" altLang="it-IT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B7DC254-0507-FE4F-9677-265D067AACA9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ChangeArrowheads="1"/>
          </p:cNvSpPr>
          <p:nvPr/>
        </p:nvSpPr>
        <p:spPr bwMode="auto">
          <a:xfrm>
            <a:off x="0" y="0"/>
            <a:ext cx="9144000" cy="465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it-IT" altLang="it-IT" sz="1800"/>
          </a:p>
        </p:txBody>
      </p:sp>
      <p:sp>
        <p:nvSpPr>
          <p:cNvPr id="55298" name="Text Box 8"/>
          <p:cNvSpPr txBox="1">
            <a:spLocks noChangeArrowheads="1"/>
          </p:cNvSpPr>
          <p:nvPr/>
        </p:nvSpPr>
        <p:spPr bwMode="auto">
          <a:xfrm>
            <a:off x="239713" y="15875"/>
            <a:ext cx="6959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b="1" dirty="0" smtClean="0">
                <a:solidFill>
                  <a:srgbClr val="4D4D4D"/>
                </a:solidFill>
                <a:latin typeface="Tahoma" charset="0"/>
                <a:ea typeface="Tahoma" charset="0"/>
                <a:cs typeface="Tahoma" charset="0"/>
              </a:rPr>
              <a:t>To </a:t>
            </a:r>
            <a:r>
              <a:rPr lang="it-IT" altLang="it-IT" b="1" dirty="0" err="1" smtClean="0">
                <a:solidFill>
                  <a:srgbClr val="4D4D4D"/>
                </a:solidFill>
                <a:latin typeface="Tahoma" charset="0"/>
                <a:ea typeface="Tahoma" charset="0"/>
                <a:cs typeface="Tahoma" charset="0"/>
              </a:rPr>
              <a:t>evalue</a:t>
            </a:r>
            <a:r>
              <a:rPr lang="it-IT" altLang="it-IT" b="1" dirty="0" smtClean="0">
                <a:solidFill>
                  <a:srgbClr val="4D4D4D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b="1" dirty="0" err="1" smtClean="0">
                <a:solidFill>
                  <a:srgbClr val="4D4D4D"/>
                </a:solidFill>
                <a:latin typeface="Tahoma" charset="0"/>
                <a:ea typeface="Tahoma" charset="0"/>
                <a:cs typeface="Tahoma" charset="0"/>
              </a:rPr>
              <a:t>your</a:t>
            </a:r>
            <a:r>
              <a:rPr lang="it-IT" altLang="it-IT" b="1" dirty="0" smtClean="0">
                <a:solidFill>
                  <a:srgbClr val="4D4D4D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b="1" dirty="0" err="1" smtClean="0">
                <a:solidFill>
                  <a:srgbClr val="4D4D4D"/>
                </a:solidFill>
                <a:latin typeface="Tahoma" charset="0"/>
                <a:ea typeface="Tahoma" charset="0"/>
                <a:cs typeface="Tahoma" charset="0"/>
              </a:rPr>
              <a:t>knowledge</a:t>
            </a:r>
            <a:endParaRPr lang="it-IT" altLang="it-IT" b="1" dirty="0">
              <a:solidFill>
                <a:srgbClr val="4D4D4D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55299" name="CasellaDiTesto 3"/>
          <p:cNvSpPr txBox="1">
            <a:spLocks noChangeArrowheads="1"/>
          </p:cNvSpPr>
          <p:nvPr/>
        </p:nvSpPr>
        <p:spPr bwMode="auto">
          <a:xfrm>
            <a:off x="0" y="1019175"/>
            <a:ext cx="91440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THE EXAM</a:t>
            </a:r>
            <a:endParaRPr lang="it-IT" altLang="it-IT" sz="2800" dirty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4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(The </a:t>
            </a:r>
            <a:r>
              <a:rPr lang="it-IT" altLang="it-IT" sz="14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same</a:t>
            </a:r>
            <a:r>
              <a:rPr lang="it-IT" altLang="it-IT" sz="14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4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day</a:t>
            </a:r>
            <a:r>
              <a:rPr lang="it-IT" altLang="it-IT" sz="14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 or split in a </a:t>
            </a:r>
            <a:r>
              <a:rPr lang="it-IT" altLang="it-IT" sz="14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couple</a:t>
            </a:r>
            <a:r>
              <a:rPr lang="it-IT" altLang="it-IT" sz="14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 of </a:t>
            </a:r>
            <a:r>
              <a:rPr lang="it-IT" altLang="it-IT" sz="14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days</a:t>
            </a:r>
            <a:r>
              <a:rPr lang="it-IT" altLang="it-IT" sz="14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, </a:t>
            </a:r>
            <a:r>
              <a:rPr lang="it-IT" altLang="it-IT" sz="14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depending</a:t>
            </a:r>
            <a:r>
              <a:rPr lang="it-IT" altLang="it-IT" sz="14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 on </a:t>
            </a:r>
            <a:r>
              <a:rPr lang="it-IT" altLang="it-IT" sz="14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how</a:t>
            </a:r>
            <a:r>
              <a:rPr lang="it-IT" altLang="it-IT" sz="14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4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many</a:t>
            </a:r>
            <a:r>
              <a:rPr lang="it-IT" altLang="it-IT" sz="14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 of </a:t>
            </a:r>
            <a:r>
              <a:rPr lang="it-IT" altLang="it-IT" sz="14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you</a:t>
            </a:r>
            <a:r>
              <a:rPr lang="it-IT" altLang="it-IT" sz="14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 pass the </a:t>
            </a:r>
            <a:r>
              <a:rPr lang="it-IT" altLang="it-IT" sz="14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written</a:t>
            </a:r>
            <a:r>
              <a:rPr lang="it-IT" altLang="it-IT" sz="14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4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exam</a:t>
            </a:r>
            <a:r>
              <a:rPr lang="it-IT" altLang="it-IT" sz="14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)</a:t>
            </a:r>
            <a:endParaRPr lang="it-IT" altLang="it-IT" sz="1400" dirty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336550" y="2881313"/>
            <a:ext cx="37973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it-IT" altLang="it-IT" sz="2400" u="sng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WRITTEN</a:t>
            </a:r>
          </a:p>
        </p:txBody>
      </p:sp>
      <p:cxnSp>
        <p:nvCxnSpPr>
          <p:cNvPr id="7" name="Connettore 2 6"/>
          <p:cNvCxnSpPr/>
          <p:nvPr/>
        </p:nvCxnSpPr>
        <p:spPr>
          <a:xfrm>
            <a:off x="482600" y="5394064"/>
            <a:ext cx="2957513" cy="1587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>
            <a:spLocks noChangeArrowheads="1"/>
          </p:cNvSpPr>
          <p:nvPr/>
        </p:nvSpPr>
        <p:spPr bwMode="auto">
          <a:xfrm>
            <a:off x="146050" y="5468676"/>
            <a:ext cx="730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0</a:t>
            </a:r>
          </a:p>
        </p:txBody>
      </p:sp>
      <p:sp>
        <p:nvSpPr>
          <p:cNvPr id="9" name="CasellaDiTesto 8"/>
          <p:cNvSpPr txBox="1">
            <a:spLocks noChangeArrowheads="1"/>
          </p:cNvSpPr>
          <p:nvPr/>
        </p:nvSpPr>
        <p:spPr bwMode="auto">
          <a:xfrm>
            <a:off x="3001963" y="5468676"/>
            <a:ext cx="730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30</a:t>
            </a:r>
          </a:p>
        </p:txBody>
      </p:sp>
      <p:sp>
        <p:nvSpPr>
          <p:cNvPr id="10" name="CasellaDiTesto 9"/>
          <p:cNvSpPr txBox="1">
            <a:spLocks noChangeArrowheads="1"/>
          </p:cNvSpPr>
          <p:nvPr/>
        </p:nvSpPr>
        <p:spPr bwMode="auto">
          <a:xfrm>
            <a:off x="1760538" y="5468676"/>
            <a:ext cx="730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18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2125663" y="5284526"/>
            <a:ext cx="1277937" cy="219075"/>
          </a:xfrm>
          <a:prstGeom prst="rect">
            <a:avLst/>
          </a:prstGeom>
          <a:solidFill>
            <a:srgbClr val="00B050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/>
          </a:p>
        </p:txBody>
      </p:sp>
      <p:sp>
        <p:nvSpPr>
          <p:cNvPr id="12" name="Rettangolo 11"/>
          <p:cNvSpPr/>
          <p:nvPr/>
        </p:nvSpPr>
        <p:spPr>
          <a:xfrm>
            <a:off x="482600" y="5284526"/>
            <a:ext cx="1643063" cy="219075"/>
          </a:xfrm>
          <a:prstGeom prst="rect">
            <a:avLst/>
          </a:prstGeom>
          <a:solidFill>
            <a:srgbClr val="FF0000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/>
          </a:p>
        </p:txBody>
      </p:sp>
      <p:sp>
        <p:nvSpPr>
          <p:cNvPr id="13" name="CasellaDiTesto 12"/>
          <p:cNvSpPr txBox="1">
            <a:spLocks noChangeArrowheads="1"/>
          </p:cNvSpPr>
          <p:nvPr/>
        </p:nvSpPr>
        <p:spPr bwMode="auto">
          <a:xfrm>
            <a:off x="373063" y="5790939"/>
            <a:ext cx="18986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Insufficient</a:t>
            </a:r>
            <a:endParaRPr lang="it-IT" altLang="it-IT" sz="1800" dirty="0">
              <a:solidFill>
                <a:schemeClr val="bg1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14" name="CasellaDiTesto 13"/>
          <p:cNvSpPr txBox="1">
            <a:spLocks noChangeArrowheads="1"/>
          </p:cNvSpPr>
          <p:nvPr/>
        </p:nvSpPr>
        <p:spPr bwMode="auto">
          <a:xfrm>
            <a:off x="1881262" y="5790939"/>
            <a:ext cx="18986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Oral</a:t>
            </a:r>
            <a:endParaRPr lang="it-IT" altLang="it-IT" sz="1800" dirty="0">
              <a:solidFill>
                <a:schemeClr val="bg1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cxnSp>
        <p:nvCxnSpPr>
          <p:cNvPr id="17" name="Connettore 2 16"/>
          <p:cNvCxnSpPr/>
          <p:nvPr/>
        </p:nvCxnSpPr>
        <p:spPr>
          <a:xfrm rot="10800000" flipV="1">
            <a:off x="2381250" y="1895475"/>
            <a:ext cx="2227263" cy="94932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/>
          <p:nvPr/>
        </p:nvCxnSpPr>
        <p:spPr>
          <a:xfrm>
            <a:off x="4608513" y="1895475"/>
            <a:ext cx="1971675" cy="94932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/>
          <p:cNvSpPr txBox="1">
            <a:spLocks noChangeArrowheads="1"/>
          </p:cNvSpPr>
          <p:nvPr/>
        </p:nvSpPr>
        <p:spPr bwMode="auto">
          <a:xfrm>
            <a:off x="5411788" y="2881313"/>
            <a:ext cx="314801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u="sng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Oral</a:t>
            </a:r>
            <a:endParaRPr lang="it-IT" altLang="it-IT" sz="2400" u="sng" dirty="0">
              <a:solidFill>
                <a:schemeClr val="bg1"/>
              </a:solidFill>
              <a:latin typeface="Tahoma" charset="0"/>
              <a:ea typeface="Tahoma" charset="0"/>
              <a:cs typeface="Tahoma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400" u="sng" dirty="0">
              <a:solidFill>
                <a:schemeClr val="bg1"/>
              </a:solidFill>
              <a:latin typeface="Tahoma" charset="0"/>
              <a:ea typeface="Tahoma" charset="0"/>
              <a:cs typeface="Tahoma" charset="0"/>
            </a:endParaRPr>
          </a:p>
          <a:p>
            <a:pPr eaLnBrk="1" hangingPunct="1">
              <a:spcBef>
                <a:spcPct val="0"/>
              </a:spcBef>
            </a:pPr>
            <a:r>
              <a:rPr lang="it-IT" altLang="it-IT" sz="16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Open </a:t>
            </a:r>
            <a:r>
              <a:rPr lang="it-IT" altLang="it-IT" sz="16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questions</a:t>
            </a:r>
            <a:endParaRPr lang="it-IT" altLang="it-IT" sz="1600" dirty="0">
              <a:solidFill>
                <a:schemeClr val="bg1"/>
              </a:solidFill>
              <a:latin typeface="Tahoma" charset="0"/>
              <a:ea typeface="Tahoma" charset="0"/>
              <a:cs typeface="Tahoma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it-IT" altLang="it-IT" sz="16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(to </a:t>
            </a:r>
            <a:r>
              <a:rPr lang="it-IT" altLang="it-IT" sz="16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see</a:t>
            </a:r>
            <a:r>
              <a:rPr lang="it-IT" altLang="it-IT" sz="16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6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how</a:t>
            </a:r>
            <a:r>
              <a:rPr lang="it-IT" altLang="it-IT" sz="16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6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you</a:t>
            </a:r>
            <a:r>
              <a:rPr lang="it-IT" altLang="it-IT" sz="16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6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argue</a:t>
            </a:r>
            <a:r>
              <a:rPr lang="it-IT" altLang="it-IT" sz="16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a </a:t>
            </a:r>
            <a:r>
              <a:rPr lang="it-IT" altLang="it-IT" sz="16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couple</a:t>
            </a:r>
            <a:r>
              <a:rPr lang="it-IT" altLang="it-IT" sz="16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of </a:t>
            </a:r>
            <a:r>
              <a:rPr lang="it-IT" altLang="it-IT" sz="1600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issues</a:t>
            </a:r>
            <a:r>
              <a:rPr lang="it-IT" altLang="it-IT" sz="16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)</a:t>
            </a:r>
            <a:endParaRPr lang="it-IT" altLang="it-IT" sz="1600" dirty="0">
              <a:solidFill>
                <a:schemeClr val="bg1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22" name="CasellaDiTesto 21"/>
          <p:cNvSpPr txBox="1">
            <a:spLocks noChangeArrowheads="1"/>
          </p:cNvSpPr>
          <p:nvPr/>
        </p:nvSpPr>
        <p:spPr bwMode="auto">
          <a:xfrm>
            <a:off x="2381250" y="4988740"/>
            <a:ext cx="730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26</a:t>
            </a:r>
          </a:p>
        </p:txBody>
      </p:sp>
      <p:sp>
        <p:nvSpPr>
          <p:cNvPr id="23" name="CasellaDiTesto 22"/>
          <p:cNvSpPr txBox="1">
            <a:spLocks noChangeArrowheads="1"/>
          </p:cNvSpPr>
          <p:nvPr/>
        </p:nvSpPr>
        <p:spPr bwMode="auto">
          <a:xfrm>
            <a:off x="6397625" y="4597400"/>
            <a:ext cx="730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26</a:t>
            </a:r>
          </a:p>
        </p:txBody>
      </p:sp>
      <p:cxnSp>
        <p:nvCxnSpPr>
          <p:cNvPr id="25" name="Connettore 2 24"/>
          <p:cNvCxnSpPr/>
          <p:nvPr/>
        </p:nvCxnSpPr>
        <p:spPr>
          <a:xfrm>
            <a:off x="5886450" y="4999038"/>
            <a:ext cx="1752600" cy="158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sellaDiTesto 25"/>
          <p:cNvSpPr txBox="1">
            <a:spLocks noChangeArrowheads="1"/>
          </p:cNvSpPr>
          <p:nvPr/>
        </p:nvSpPr>
        <p:spPr bwMode="auto">
          <a:xfrm>
            <a:off x="5265738" y="4818063"/>
            <a:ext cx="730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22</a:t>
            </a:r>
            <a:endParaRPr lang="it-IT" altLang="it-IT" sz="2000" dirty="0">
              <a:solidFill>
                <a:schemeClr val="bg1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27" name="CasellaDiTesto 26"/>
          <p:cNvSpPr txBox="1">
            <a:spLocks noChangeArrowheads="1"/>
          </p:cNvSpPr>
          <p:nvPr/>
        </p:nvSpPr>
        <p:spPr bwMode="auto">
          <a:xfrm>
            <a:off x="7529513" y="4818063"/>
            <a:ext cx="730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30</a:t>
            </a:r>
            <a:endParaRPr lang="it-IT" altLang="it-IT" sz="2000" dirty="0">
              <a:solidFill>
                <a:schemeClr val="bg1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373063" y="429483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/>
            <a:r>
              <a:rPr lang="it-IT" altLang="it-IT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Stage </a:t>
            </a:r>
            <a:r>
              <a:rPr lang="it-IT" alt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2: Multiple </a:t>
            </a:r>
            <a:r>
              <a:rPr lang="it-IT" altLang="it-IT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choice</a:t>
            </a:r>
            <a:r>
              <a:rPr lang="it-IT" alt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task on the </a:t>
            </a:r>
            <a:r>
              <a:rPr lang="it-IT" altLang="it-IT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whole</a:t>
            </a:r>
            <a:r>
              <a:rPr lang="it-IT" alt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program</a:t>
            </a:r>
            <a:r>
              <a:rPr lang="it-IT" alt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(1 </a:t>
            </a:r>
            <a:r>
              <a:rPr lang="it-IT" altLang="it-IT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correct</a:t>
            </a:r>
            <a:r>
              <a:rPr lang="it-IT" alt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; 3 </a:t>
            </a:r>
            <a:r>
              <a:rPr lang="it-IT" altLang="it-IT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incorrect</a:t>
            </a:r>
            <a:r>
              <a:rPr lang="it-IT" alt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)</a:t>
            </a:r>
          </a:p>
        </p:txBody>
      </p:sp>
      <p:sp>
        <p:nvSpPr>
          <p:cNvPr id="3" name="Rettangolo 2"/>
          <p:cNvSpPr/>
          <p:nvPr/>
        </p:nvSpPr>
        <p:spPr>
          <a:xfrm>
            <a:off x="390075" y="3390081"/>
            <a:ext cx="4572000" cy="63094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/>
            <a:r>
              <a:rPr lang="it-IT" alt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Stage 1: </a:t>
            </a:r>
            <a:r>
              <a:rPr lang="it-IT" altLang="it-IT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Neuroanatomy</a:t>
            </a:r>
            <a:r>
              <a:rPr lang="it-IT" alt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task </a:t>
            </a:r>
          </a:p>
          <a:p>
            <a:pPr eaLnBrk="1" hangingPunct="1">
              <a:buNone/>
            </a:pPr>
            <a:r>
              <a:rPr lang="it-IT" altLang="it-IT" sz="1700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(75</a:t>
            </a:r>
            <a:r>
              <a:rPr lang="it-IT" altLang="it-IT" sz="1700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% of </a:t>
            </a:r>
            <a:r>
              <a:rPr lang="it-IT" altLang="it-IT" sz="1700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correct</a:t>
            </a:r>
            <a:r>
              <a:rPr lang="it-IT" altLang="it-IT" sz="1700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1700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choices</a:t>
            </a:r>
            <a:r>
              <a:rPr lang="it-IT" altLang="it-IT" sz="1700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to </a:t>
            </a:r>
            <a:r>
              <a:rPr lang="it-IT" altLang="it-IT" sz="1700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enter</a:t>
            </a:r>
            <a:r>
              <a:rPr lang="it-IT" altLang="it-IT" sz="1700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to stage 2)</a:t>
            </a:r>
          </a:p>
        </p:txBody>
      </p:sp>
    </p:spTree>
    <p:extLst>
      <p:ext uri="{BB962C8B-B14F-4D97-AF65-F5344CB8AC3E}">
        <p14:creationId xmlns:p14="http://schemas.microsoft.com/office/powerpoint/2010/main" val="7567413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 animBg="1"/>
      <p:bldP spid="12" grpId="0" animBg="1"/>
      <p:bldP spid="13" grpId="0"/>
      <p:bldP spid="14" grpId="0"/>
      <p:bldP spid="21" grpId="0"/>
      <p:bldP spid="22" grpId="0"/>
      <p:bldP spid="23" grpId="0"/>
      <p:bldP spid="26" grpId="0"/>
      <p:bldP spid="27" grpId="0"/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3"/>
          <p:cNvSpPr txBox="1">
            <a:spLocks noChangeArrowheads="1"/>
          </p:cNvSpPr>
          <p:nvPr/>
        </p:nvSpPr>
        <p:spPr bwMode="auto">
          <a:xfrm>
            <a:off x="0" y="44624"/>
            <a:ext cx="9144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EXAMPLE OF THE WRITTEN EXAM: </a:t>
            </a:r>
            <a:r>
              <a:rPr lang="it-IT" altLang="it-IT" sz="28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Neuroanatomy</a:t>
            </a: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 task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Anatomy</a:t>
            </a: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 test</a:t>
            </a:r>
            <a:endParaRPr lang="it-IT" altLang="it-IT" sz="2800" dirty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3620"/>
            <a:ext cx="9144000" cy="625438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3059832" y="534159"/>
            <a:ext cx="45365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u="sng" dirty="0" err="1" smtClean="0">
                <a:latin typeface="Tahoma" charset="0"/>
                <a:ea typeface="Tahoma" charset="0"/>
                <a:cs typeface="Tahoma" charset="0"/>
              </a:rPr>
              <a:t>What</a:t>
            </a:r>
            <a:r>
              <a:rPr lang="it-IT" b="1" u="sng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u="sng" dirty="0" err="1" smtClean="0">
                <a:latin typeface="Tahoma" charset="0"/>
                <a:ea typeface="Tahoma" charset="0"/>
                <a:cs typeface="Tahoma" charset="0"/>
              </a:rPr>
              <a:t>is</a:t>
            </a:r>
            <a:r>
              <a:rPr lang="it-IT" b="1" u="sng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u="sng" dirty="0" err="1" smtClean="0">
                <a:latin typeface="Tahoma" charset="0"/>
                <a:ea typeface="Tahoma" charset="0"/>
                <a:cs typeface="Tahoma" charset="0"/>
              </a:rPr>
              <a:t>number</a:t>
            </a:r>
            <a:r>
              <a:rPr lang="it-IT" b="1" u="sng" dirty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:</a:t>
            </a:r>
          </a:p>
          <a:p>
            <a:r>
              <a:rPr lang="it-IT" sz="1300" dirty="0" smtClean="0">
                <a:latin typeface="Tahoma" charset="0"/>
                <a:ea typeface="Tahoma" charset="0"/>
                <a:cs typeface="Tahoma" charset="0"/>
              </a:rPr>
              <a:t>12 = Corpus </a:t>
            </a:r>
            <a:r>
              <a:rPr lang="it-IT" sz="1300" dirty="0" err="1" smtClean="0">
                <a:latin typeface="Tahoma" charset="0"/>
                <a:ea typeface="Tahoma" charset="0"/>
                <a:cs typeface="Tahoma" charset="0"/>
              </a:rPr>
              <a:t>callosum</a:t>
            </a:r>
            <a:endParaRPr lang="it-IT" sz="1300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1300" dirty="0" smtClean="0">
                <a:latin typeface="Tahoma" charset="0"/>
                <a:ea typeface="Tahoma" charset="0"/>
                <a:cs typeface="Tahoma" charset="0"/>
              </a:rPr>
              <a:t>08 = </a:t>
            </a:r>
            <a:r>
              <a:rPr lang="it-IT" sz="1300" dirty="0" err="1" smtClean="0">
                <a:latin typeface="Tahoma" charset="0"/>
                <a:ea typeface="Tahoma" charset="0"/>
                <a:cs typeface="Tahoma" charset="0"/>
              </a:rPr>
              <a:t>Anterior</a:t>
            </a:r>
            <a:r>
              <a:rPr lang="it-IT" sz="1300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sz="1300" dirty="0" err="1" smtClean="0">
                <a:latin typeface="Tahoma" charset="0"/>
                <a:ea typeface="Tahoma" charset="0"/>
                <a:cs typeface="Tahoma" charset="0"/>
              </a:rPr>
              <a:t>commissure</a:t>
            </a:r>
            <a:endParaRPr lang="it-IT" sz="1300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1300" dirty="0" smtClean="0">
                <a:latin typeface="Tahoma" charset="0"/>
                <a:ea typeface="Tahoma" charset="0"/>
                <a:cs typeface="Tahoma" charset="0"/>
              </a:rPr>
              <a:t>11 = </a:t>
            </a:r>
            <a:r>
              <a:rPr lang="it-IT" sz="1300" dirty="0" err="1" smtClean="0">
                <a:latin typeface="Tahoma" charset="0"/>
                <a:ea typeface="Tahoma" charset="0"/>
                <a:cs typeface="Tahoma" charset="0"/>
              </a:rPr>
              <a:t>Lateral</a:t>
            </a:r>
            <a:r>
              <a:rPr lang="it-IT" sz="1300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sz="1300" dirty="0" err="1" smtClean="0">
                <a:latin typeface="Tahoma" charset="0"/>
                <a:ea typeface="Tahoma" charset="0"/>
                <a:cs typeface="Tahoma" charset="0"/>
              </a:rPr>
              <a:t>ventricle</a:t>
            </a:r>
            <a:endParaRPr lang="it-IT" sz="1300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1300" dirty="0" smtClean="0">
                <a:latin typeface="Tahoma" charset="0"/>
                <a:ea typeface="Tahoma" charset="0"/>
                <a:cs typeface="Tahoma" charset="0"/>
              </a:rPr>
              <a:t>10 = </a:t>
            </a:r>
            <a:r>
              <a:rPr lang="it-IT" sz="1300" dirty="0" err="1" smtClean="0">
                <a:latin typeface="Tahoma" charset="0"/>
                <a:ea typeface="Tahoma" charset="0"/>
                <a:cs typeface="Tahoma" charset="0"/>
              </a:rPr>
              <a:t>Amygdala</a:t>
            </a:r>
            <a:endParaRPr lang="it-IT" sz="1300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1300" dirty="0" smtClean="0">
                <a:latin typeface="Tahoma" charset="0"/>
                <a:ea typeface="Tahoma" charset="0"/>
                <a:cs typeface="Tahoma" charset="0"/>
              </a:rPr>
              <a:t>03= </a:t>
            </a:r>
            <a:r>
              <a:rPr lang="it-IT" sz="1300" dirty="0" err="1" smtClean="0">
                <a:latin typeface="Tahoma" charset="0"/>
                <a:ea typeface="Tahoma" charset="0"/>
                <a:cs typeface="Tahoma" charset="0"/>
              </a:rPr>
              <a:t>Nucleus</a:t>
            </a:r>
            <a:r>
              <a:rPr lang="it-IT" sz="1300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sz="1300" dirty="0" err="1" smtClean="0">
                <a:latin typeface="Tahoma" charset="0"/>
                <a:ea typeface="Tahoma" charset="0"/>
                <a:cs typeface="Tahoma" charset="0"/>
              </a:rPr>
              <a:t>caudatus</a:t>
            </a:r>
            <a:endParaRPr lang="it-IT" sz="1300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1300" dirty="0" smtClean="0">
                <a:latin typeface="Tahoma" charset="0"/>
                <a:ea typeface="Tahoma" charset="0"/>
                <a:cs typeface="Tahoma" charset="0"/>
              </a:rPr>
              <a:t>05 = </a:t>
            </a:r>
            <a:r>
              <a:rPr lang="it-IT" sz="1300" dirty="0" err="1" smtClean="0">
                <a:latin typeface="Tahoma" charset="0"/>
                <a:ea typeface="Tahoma" charset="0"/>
                <a:cs typeface="Tahoma" charset="0"/>
              </a:rPr>
              <a:t>Putamen</a:t>
            </a:r>
            <a:endParaRPr lang="it-IT" sz="1300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1300" dirty="0" smtClean="0">
                <a:latin typeface="Tahoma" charset="0"/>
                <a:ea typeface="Tahoma" charset="0"/>
                <a:cs typeface="Tahoma" charset="0"/>
              </a:rPr>
              <a:t>07 = </a:t>
            </a:r>
            <a:r>
              <a:rPr lang="it-IT" sz="1300" dirty="0" err="1" smtClean="0">
                <a:latin typeface="Tahoma" charset="0"/>
                <a:ea typeface="Tahoma" charset="0"/>
                <a:cs typeface="Tahoma" charset="0"/>
              </a:rPr>
              <a:t>Globus</a:t>
            </a:r>
            <a:r>
              <a:rPr lang="it-IT" sz="1300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sz="1300" dirty="0" err="1" smtClean="0">
                <a:latin typeface="Tahoma" charset="0"/>
                <a:ea typeface="Tahoma" charset="0"/>
                <a:cs typeface="Tahoma" charset="0"/>
              </a:rPr>
              <a:t>pallidus</a:t>
            </a:r>
            <a:endParaRPr lang="it-IT" sz="1300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1300" dirty="0" smtClean="0">
                <a:latin typeface="Tahoma" charset="0"/>
                <a:ea typeface="Tahoma" charset="0"/>
                <a:cs typeface="Tahoma" charset="0"/>
              </a:rPr>
              <a:t>01 = </a:t>
            </a:r>
            <a:r>
              <a:rPr lang="it-IT" sz="1300" dirty="0" err="1" smtClean="0">
                <a:latin typeface="Tahoma" charset="0"/>
                <a:ea typeface="Tahoma" charset="0"/>
                <a:cs typeface="Tahoma" charset="0"/>
              </a:rPr>
              <a:t>Cingulate</a:t>
            </a:r>
            <a:r>
              <a:rPr lang="it-IT" sz="1300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sz="1300" dirty="0" err="1" smtClean="0">
                <a:latin typeface="Tahoma" charset="0"/>
                <a:ea typeface="Tahoma" charset="0"/>
                <a:cs typeface="Tahoma" charset="0"/>
              </a:rPr>
              <a:t>cortex</a:t>
            </a:r>
            <a:endParaRPr lang="it-IT" sz="1300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508104" y="674303"/>
            <a:ext cx="391120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2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figures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(8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names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to be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identified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for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each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figure)</a:t>
            </a:r>
          </a:p>
          <a:p>
            <a:pPr marL="285750" indent="-285750" algn="ctr">
              <a:buFont typeface="Arial" charset="0"/>
              <a:buChar char="•"/>
            </a:pPr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75%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correct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choices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: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The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exam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goes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on!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4649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3"/>
          <p:cNvSpPr txBox="1">
            <a:spLocks noChangeArrowheads="1"/>
          </p:cNvSpPr>
          <p:nvPr/>
        </p:nvSpPr>
        <p:spPr bwMode="auto">
          <a:xfrm>
            <a:off x="0" y="44624"/>
            <a:ext cx="9144000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EXAMPLE OF THE WRITTEN EXAM: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Multiple </a:t>
            </a:r>
            <a:r>
              <a:rPr lang="it-IT" altLang="it-IT" sz="28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choice</a:t>
            </a: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test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(Like “</a:t>
            </a:r>
            <a:r>
              <a:rPr lang="it-IT" altLang="it-IT" sz="20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Who</a:t>
            </a:r>
            <a:r>
              <a:rPr lang="it-IT" altLang="it-IT" sz="20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altLang="it-IT" sz="20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wants</a:t>
            </a:r>
            <a:r>
              <a:rPr lang="it-IT" altLang="it-IT" sz="20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 to be a </a:t>
            </a:r>
            <a:r>
              <a:rPr lang="it-IT" altLang="it-IT" sz="2000" dirty="0" err="1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psychobiologist</a:t>
            </a:r>
            <a:r>
              <a:rPr lang="it-IT" altLang="it-IT" sz="20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”)</a:t>
            </a:r>
            <a:endParaRPr lang="it-IT" altLang="it-IT" sz="2000" dirty="0">
              <a:solidFill>
                <a:srgbClr val="FFFF00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475656" y="2132856"/>
            <a:ext cx="61926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b="1" u="sng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u="sng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Intracellular</a:t>
            </a:r>
            <a:r>
              <a:rPr lang="it-IT" b="1" u="sng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u="sng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fluid</a:t>
            </a:r>
            <a:r>
              <a:rPr lang="it-IT" b="1" u="sng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u="sng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is</a:t>
            </a:r>
            <a:r>
              <a:rPr lang="it-IT" b="1" u="sng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:</a:t>
            </a:r>
          </a:p>
          <a:p>
            <a:pPr>
              <a:lnSpc>
                <a:spcPct val="150000"/>
              </a:lnSpc>
            </a:pPr>
            <a:endParaRPr lang="it-IT" b="1" u="sng" dirty="0">
              <a:solidFill>
                <a:schemeClr val="bg1"/>
              </a:solidFill>
              <a:latin typeface="Tahoma" charset="0"/>
              <a:ea typeface="Tahoma" charset="0"/>
              <a:cs typeface="Tahoma" charset="0"/>
            </a:endParaRPr>
          </a:p>
          <a:p>
            <a:pPr>
              <a:lnSpc>
                <a:spcPct val="150000"/>
              </a:lnSpc>
            </a:pPr>
            <a:r>
              <a:rPr 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a. </a:t>
            </a:r>
            <a:r>
              <a:rPr lang="it-IT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rich</a:t>
            </a:r>
            <a:r>
              <a:rPr 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in K+ , with small </a:t>
            </a:r>
            <a:r>
              <a:rPr lang="it-IT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amounts</a:t>
            </a:r>
            <a:r>
              <a:rPr 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of Na+  and Cl- .</a:t>
            </a:r>
          </a:p>
          <a:p>
            <a:pPr>
              <a:lnSpc>
                <a:spcPct val="150000"/>
              </a:lnSpc>
            </a:pPr>
            <a:r>
              <a:rPr 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b. </a:t>
            </a:r>
            <a:r>
              <a:rPr lang="it-IT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rich</a:t>
            </a:r>
            <a:r>
              <a:rPr 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in K+  and Cl- , with </a:t>
            </a:r>
            <a:r>
              <a:rPr lang="it-IT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very</a:t>
            </a:r>
            <a:r>
              <a:rPr 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small </a:t>
            </a:r>
            <a:r>
              <a:rPr lang="it-IT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amounts</a:t>
            </a:r>
            <a:r>
              <a:rPr 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of Na+ .</a:t>
            </a:r>
          </a:p>
          <a:p>
            <a:pPr>
              <a:lnSpc>
                <a:spcPct val="150000"/>
              </a:lnSpc>
            </a:pPr>
            <a:r>
              <a:rPr 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c. </a:t>
            </a:r>
            <a:r>
              <a:rPr lang="it-IT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rich</a:t>
            </a:r>
            <a:r>
              <a:rPr 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in Cl- , with </a:t>
            </a:r>
            <a:r>
              <a:rPr lang="it-IT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very</a:t>
            </a:r>
            <a:r>
              <a:rPr 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small </a:t>
            </a:r>
            <a:r>
              <a:rPr lang="it-IT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amounts</a:t>
            </a:r>
            <a:r>
              <a:rPr 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of K+  and Na+ .</a:t>
            </a:r>
          </a:p>
          <a:p>
            <a:pPr>
              <a:lnSpc>
                <a:spcPct val="150000"/>
              </a:lnSpc>
            </a:pPr>
            <a:r>
              <a:rPr 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d. </a:t>
            </a:r>
            <a:r>
              <a:rPr lang="it-IT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rich</a:t>
            </a:r>
            <a:r>
              <a:rPr 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in Na+  and Cl- , with small </a:t>
            </a:r>
            <a:r>
              <a:rPr lang="it-IT" dirty="0" err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amounts</a:t>
            </a:r>
            <a:r>
              <a:rPr lang="it-IT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of K+ .</a:t>
            </a:r>
            <a:endParaRPr lang="it-IT" dirty="0"/>
          </a:p>
        </p:txBody>
      </p:sp>
      <p:sp>
        <p:nvSpPr>
          <p:cNvPr id="2" name="Rettangolo 1"/>
          <p:cNvSpPr/>
          <p:nvPr/>
        </p:nvSpPr>
        <p:spPr>
          <a:xfrm>
            <a:off x="1534016" y="3024248"/>
            <a:ext cx="5400600" cy="432048"/>
          </a:xfrm>
          <a:prstGeom prst="rect">
            <a:avLst/>
          </a:prstGeom>
          <a:noFill/>
          <a:ln w="317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2006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3"/>
          <p:cNvSpPr txBox="1">
            <a:spLocks noChangeArrowheads="1"/>
          </p:cNvSpPr>
          <p:nvPr/>
        </p:nvSpPr>
        <p:spPr bwMode="auto">
          <a:xfrm>
            <a:off x="0" y="44624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 smtClean="0">
                <a:solidFill>
                  <a:srgbClr val="FFFF00"/>
                </a:solidFill>
                <a:latin typeface="Tahoma" charset="0"/>
                <a:ea typeface="Tahoma" charset="0"/>
                <a:cs typeface="Tahoma" charset="0"/>
              </a:rPr>
              <a:t>EXAMPLE OF THE ORAL EXAM: </a:t>
            </a:r>
          </a:p>
        </p:txBody>
      </p:sp>
      <p:sp>
        <p:nvSpPr>
          <p:cNvPr id="4" name="CasellaDiTesto 3"/>
          <p:cNvSpPr txBox="1"/>
          <p:nvPr/>
        </p:nvSpPr>
        <p:spPr>
          <a:xfrm rot="21297694">
            <a:off x="431539" y="1300694"/>
            <a:ext cx="828092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b="1" u="sng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If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I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sleep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16 hours and I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have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no sleeping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disorders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,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how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old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am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I?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 rot="215946">
            <a:off x="438995" y="2935936"/>
            <a:ext cx="828092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b="1" u="sng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Which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ormones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are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important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for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parental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cares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? 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 rot="21427507">
            <a:off x="629504" y="4644196"/>
            <a:ext cx="8280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b="1" u="sng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If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this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patient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enter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your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room, can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you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guess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his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genotype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(and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eventually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his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cognitive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disorders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) by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his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phenotype</a:t>
            </a:r>
            <a:r>
              <a:rPr lang="it-IT" b="1" dirty="0" smtClean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?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123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1495</TotalTime>
  <Words>301</Words>
  <Application>Microsoft Macintosh PowerPoint</Application>
  <PresentationFormat>Presentazione su schermo (4:3)</PresentationFormat>
  <Paragraphs>48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7" baseType="lpstr">
      <vt:lpstr>Tahoma</vt:lpstr>
      <vt:lpstr>Arial</vt:lpstr>
      <vt:lpstr>Default Design</vt:lpstr>
      <vt:lpstr>Presentazione di PowerPoint</vt:lpstr>
      <vt:lpstr>Presentazione di PowerPoint</vt:lpstr>
      <vt:lpstr>Presentazione di PowerPoint</vt:lpstr>
      <vt:lpstr>Presentazione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Utente di Microsoft Office</dc:creator>
  <cp:lastModifiedBy>Utente di Microsoft Office</cp:lastModifiedBy>
  <cp:revision>204</cp:revision>
  <dcterms:created xsi:type="dcterms:W3CDTF">2016-02-23T15:39:41Z</dcterms:created>
  <dcterms:modified xsi:type="dcterms:W3CDTF">2021-05-06T13:30:09Z</dcterms:modified>
</cp:coreProperties>
</file>