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>
        <p:scale>
          <a:sx n="66" d="100"/>
          <a:sy n="66" d="100"/>
        </p:scale>
        <p:origin x="472" y="-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4AB82F-1AC7-4A91-B0FF-BB2A86555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AFF9F5D-3370-4252-81A2-41B3568F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D4E45E-6D66-4475-871E-E58D2E79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D6E6-6CF6-43D6-A0F3-687A66C04B33}" type="datetimeFigureOut">
              <a:rPr lang="it-IT" smtClean="0"/>
              <a:t>20/05/2021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C635B8-4A95-422F-ABBB-8D8B4947E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4FD7C0-C497-4D26-833E-24C947A82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95E1-338A-4C00-9EEC-B54521AA6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050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A10E5E-3F4D-42C4-8167-31BC17F16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D17A0F4-A693-45F2-92A2-B12A5BBBF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2B2433-3B04-444C-83CB-AC56B5C4C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D6E6-6CF6-43D6-A0F3-687A66C04B33}" type="datetimeFigureOut">
              <a:rPr lang="it-IT" smtClean="0"/>
              <a:t>20/05/2021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397442-A503-4D0D-86C7-A32DAC21A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1076A3-8ACE-4F41-923F-6D84AA87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95E1-338A-4C00-9EEC-B54521AA6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647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3DEACB2-EF01-46D9-B7AC-C87E4A4AD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2FF4C6E-39B3-46D9-9F4D-3406F3BB8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9CE4AD-D327-4926-8DDE-1FF2C438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D6E6-6CF6-43D6-A0F3-687A66C04B33}" type="datetimeFigureOut">
              <a:rPr lang="it-IT" smtClean="0"/>
              <a:t>20/05/2021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857BB7-0721-4371-80FE-1708F22EB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CE0CDE-659B-4894-87F9-111BB68F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95E1-338A-4C00-9EEC-B54521AA6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758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AFF6AE-1748-40B4-8199-F635F6EB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CDECB7-3618-4F5C-A9C3-3B703709F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26695D-F0F0-4573-831C-940A990A7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D6E6-6CF6-43D6-A0F3-687A66C04B33}" type="datetimeFigureOut">
              <a:rPr lang="it-IT" smtClean="0"/>
              <a:t>20/05/2021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76EC64-A68F-46C9-AB47-4698FA551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3DB801-3757-44AB-BF1F-47309B565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95E1-338A-4C00-9EEC-B54521AA6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48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BC7B95-395A-4F6E-AF1C-E57BDCBC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0ABA7A-0C01-449B-813C-8F22F2CFC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176961-FEDB-400D-A138-81584A22E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D6E6-6CF6-43D6-A0F3-687A66C04B33}" type="datetimeFigureOut">
              <a:rPr lang="it-IT" smtClean="0"/>
              <a:t>20/05/2021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C2994A-DAA3-4C6E-B532-DBB958AF9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AE7BF4-60E5-461B-99E9-FB046602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95E1-338A-4C00-9EEC-B54521AA6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623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1DE1A1-ECA7-4204-8183-7511EBFCD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93A9D6-D143-4BCF-944B-3ED033A96F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5B269B-3EC8-45CC-91E5-B439FEE5F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30A4550-AEB1-4698-9D7A-06A6DBFE3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D6E6-6CF6-43D6-A0F3-687A66C04B33}" type="datetimeFigureOut">
              <a:rPr lang="it-IT" smtClean="0"/>
              <a:t>20/05/2021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5364178-347B-4270-99CB-FD34F599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9B87C98-82D9-41A8-BA08-4E2DFD62D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95E1-338A-4C00-9EEC-B54521AA6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01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D1CEC4-01E1-4294-A105-1AB8CE258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FB4CF7-98F9-4EE3-8583-57E5E8683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C67459C-617B-4D6A-AE42-F6C5015A7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D33E16B-2180-4194-996A-CA98DCAC4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EFD336C-2759-439D-AC9A-FD37FCC99F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F795DFC-8767-46FE-A5EA-9A422656D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D6E6-6CF6-43D6-A0F3-687A66C04B33}" type="datetimeFigureOut">
              <a:rPr lang="it-IT" smtClean="0"/>
              <a:t>20/05/2021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89C9598-5054-48C9-8FC0-9347D0CB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7B8CC88-F10D-4C90-9F93-3D36901C7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95E1-338A-4C00-9EEC-B54521AA6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31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C2C7FE-F2C5-4898-94B3-46BA0C8DA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6490A01-55D7-4AC8-935B-47B1BB5E0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D6E6-6CF6-43D6-A0F3-687A66C04B33}" type="datetimeFigureOut">
              <a:rPr lang="it-IT" smtClean="0"/>
              <a:t>20/05/2021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071CE69-9420-4E29-8B53-66AFB4402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297A550-AFCC-46DD-9A62-D6CCF5296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95E1-338A-4C00-9EEC-B54521AA6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813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CBDCDF7-C98B-4880-B5DE-E2D3F62A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D6E6-6CF6-43D6-A0F3-687A66C04B33}" type="datetimeFigureOut">
              <a:rPr lang="it-IT" smtClean="0"/>
              <a:t>20/05/2021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1B22A33-425F-4FBA-B8E7-FE1C527E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87174CF-7A25-4456-9EDC-29321C68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95E1-338A-4C00-9EEC-B54521AA6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461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AC5E3F-ACE1-45A3-9076-D65122195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20FBCC-255F-4415-B859-6C0609323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B7C470D-7046-4686-9821-C018888A7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D8C9711-C1A2-447B-BB81-729B2829D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D6E6-6CF6-43D6-A0F3-687A66C04B33}" type="datetimeFigureOut">
              <a:rPr lang="it-IT" smtClean="0"/>
              <a:t>20/05/2021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57836EF-8BCC-4207-88BD-DB01236F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52E368-3847-43F6-86D1-12DDCBEC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95E1-338A-4C00-9EEC-B54521AA6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927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7F1703-0825-4A09-96EB-4E7ED89C6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513AACD-9994-44F3-BF07-EA465E9B8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A3228DA-E6FD-4290-9485-9DD3CDBAB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2260D1B-FD83-4667-9B3A-C6794AEDC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D6E6-6CF6-43D6-A0F3-687A66C04B33}" type="datetimeFigureOut">
              <a:rPr lang="it-IT" smtClean="0"/>
              <a:t>20/05/2021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415CF3-F70B-495F-87FB-0F1481DD3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8148367-CADD-42B2-9FCE-18269949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95E1-338A-4C00-9EEC-B54521AA6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723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6ED7390-4958-4D22-81B4-0351326F1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CE1697-9C28-4600-833A-3B5A90A0B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721922-0AD9-4FAB-B77E-3C1308A587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8D6E6-6CF6-43D6-A0F3-687A66C04B33}" type="datetimeFigureOut">
              <a:rPr lang="it-IT" smtClean="0"/>
              <a:t>20/05/2021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53040F-E1D8-4BF9-8617-135F0FF26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C5DC93-63B4-47C1-A7EC-62EAC10A8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095E1-338A-4C00-9EEC-B54521AA6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05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848B2E5-615A-4739-8079-40C27449A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472"/>
            <a:ext cx="4096867" cy="589534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E8ACE21-FCC8-4E72-B2F0-3332C2D420E0}"/>
              </a:ext>
            </a:extLst>
          </p:cNvPr>
          <p:cNvSpPr txBox="1"/>
          <p:nvPr/>
        </p:nvSpPr>
        <p:spPr>
          <a:xfrm>
            <a:off x="239486" y="326962"/>
            <a:ext cx="1143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Associate to </a:t>
            </a:r>
            <a:r>
              <a:rPr lang="it-IT" b="1" dirty="0" err="1"/>
              <a:t>each</a:t>
            </a:r>
            <a:r>
              <a:rPr lang="it-IT" b="1" dirty="0"/>
              <a:t> </a:t>
            </a:r>
            <a:r>
              <a:rPr lang="it-IT" b="1" dirty="0" err="1"/>
              <a:t>number</a:t>
            </a:r>
            <a:r>
              <a:rPr lang="it-IT" b="1" dirty="0"/>
              <a:t> the </a:t>
            </a:r>
            <a:r>
              <a:rPr lang="it-IT" b="1" dirty="0" err="1"/>
              <a:t>correct</a:t>
            </a:r>
            <a:r>
              <a:rPr lang="it-IT" b="1" dirty="0"/>
              <a:t> </a:t>
            </a:r>
            <a:r>
              <a:rPr lang="it-IT" b="1" dirty="0" err="1"/>
              <a:t>term</a:t>
            </a:r>
            <a:r>
              <a:rPr lang="it-IT" b="1" dirty="0"/>
              <a:t> (</a:t>
            </a:r>
            <a:r>
              <a:rPr lang="it-IT" b="1" dirty="0" err="1"/>
              <a:t>choose</a:t>
            </a:r>
            <a:r>
              <a:rPr lang="it-IT" b="1" dirty="0"/>
              <a:t> from </a:t>
            </a:r>
            <a:r>
              <a:rPr lang="it-IT" b="1" dirty="0" err="1"/>
              <a:t>ventral</a:t>
            </a:r>
            <a:r>
              <a:rPr lang="it-IT" b="1" dirty="0"/>
              <a:t>, </a:t>
            </a:r>
            <a:r>
              <a:rPr lang="it-IT" b="1" dirty="0" err="1"/>
              <a:t>dorsal</a:t>
            </a:r>
            <a:r>
              <a:rPr lang="it-IT" b="1" dirty="0"/>
              <a:t>, </a:t>
            </a:r>
            <a:r>
              <a:rPr lang="it-IT" b="1" dirty="0" err="1"/>
              <a:t>caudal</a:t>
            </a:r>
            <a:r>
              <a:rPr lang="it-IT" b="1" dirty="0"/>
              <a:t>, </a:t>
            </a:r>
            <a:r>
              <a:rPr lang="it-IT" b="1" dirty="0" err="1"/>
              <a:t>rostral</a:t>
            </a:r>
            <a:r>
              <a:rPr lang="it-IT" b="1" dirty="0"/>
              <a:t>). </a:t>
            </a:r>
          </a:p>
        </p:txBody>
      </p:sp>
      <p:graphicFrame>
        <p:nvGraphicFramePr>
          <p:cNvPr id="9" name="Tabella 10">
            <a:extLst>
              <a:ext uri="{FF2B5EF4-FFF2-40B4-BE49-F238E27FC236}">
                <a16:creationId xmlns:a16="http://schemas.microsoft.com/office/drawing/2014/main" id="{DBE5F636-712C-4C28-A34C-524EBAA95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800498"/>
              </p:ext>
            </p:extLst>
          </p:nvPr>
        </p:nvGraphicFramePr>
        <p:xfrm>
          <a:off x="4922487" y="2557920"/>
          <a:ext cx="2347025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2114123638"/>
                    </a:ext>
                  </a:extLst>
                </a:gridCol>
                <a:gridCol w="1663025">
                  <a:extLst>
                    <a:ext uri="{9D8B030D-6E8A-4147-A177-3AD203B41FA5}">
                      <a16:colId xmlns:a16="http://schemas.microsoft.com/office/drawing/2014/main" val="3222123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868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787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542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63965"/>
                  </a:ext>
                </a:extLst>
              </a:tr>
            </a:tbl>
          </a:graphicData>
        </a:graphic>
      </p:graphicFrame>
      <p:sp>
        <p:nvSpPr>
          <p:cNvPr id="11" name="Rettangolo 10">
            <a:extLst>
              <a:ext uri="{FF2B5EF4-FFF2-40B4-BE49-F238E27FC236}">
                <a16:creationId xmlns:a16="http://schemas.microsoft.com/office/drawing/2014/main" id="{EF1C3F36-DE37-492A-B1E3-A1D1CBA68948}"/>
              </a:ext>
            </a:extLst>
          </p:cNvPr>
          <p:cNvSpPr/>
          <p:nvPr/>
        </p:nvSpPr>
        <p:spPr>
          <a:xfrm>
            <a:off x="0" y="0"/>
            <a:ext cx="12192000" cy="1023257"/>
          </a:xfrm>
          <a:prstGeom prst="rect">
            <a:avLst/>
          </a:prstGeom>
          <a:noFill/>
          <a:ln w="444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27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FD15D6C4-85B8-4F68-BC5A-64DA3024667A}"/>
              </a:ext>
            </a:extLst>
          </p:cNvPr>
          <p:cNvSpPr txBox="1"/>
          <p:nvPr/>
        </p:nvSpPr>
        <p:spPr>
          <a:xfrm>
            <a:off x="239486" y="326962"/>
            <a:ext cx="1143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Associate to </a:t>
            </a:r>
            <a:r>
              <a:rPr lang="it-IT" b="1" dirty="0" err="1"/>
              <a:t>each</a:t>
            </a:r>
            <a:r>
              <a:rPr lang="it-IT" b="1" dirty="0"/>
              <a:t> </a:t>
            </a:r>
            <a:r>
              <a:rPr lang="it-IT" b="1" dirty="0" err="1"/>
              <a:t>number</a:t>
            </a:r>
            <a:r>
              <a:rPr lang="it-IT" b="1" dirty="0"/>
              <a:t> the </a:t>
            </a:r>
            <a:r>
              <a:rPr lang="it-IT" b="1" dirty="0" err="1"/>
              <a:t>correct</a:t>
            </a:r>
            <a:r>
              <a:rPr lang="it-IT" b="1" dirty="0"/>
              <a:t> </a:t>
            </a:r>
            <a:r>
              <a:rPr lang="it-IT" b="1" dirty="0" err="1"/>
              <a:t>structure</a:t>
            </a:r>
            <a:r>
              <a:rPr lang="it-IT" b="1" dirty="0"/>
              <a:t>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84177C6-4900-4697-ACF7-574EDEC42EA0}"/>
              </a:ext>
            </a:extLst>
          </p:cNvPr>
          <p:cNvSpPr/>
          <p:nvPr/>
        </p:nvSpPr>
        <p:spPr>
          <a:xfrm>
            <a:off x="0" y="0"/>
            <a:ext cx="12192000" cy="1023257"/>
          </a:xfrm>
          <a:prstGeom prst="rect">
            <a:avLst/>
          </a:prstGeom>
          <a:noFill/>
          <a:ln w="444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7" name="Tabella 10">
            <a:extLst>
              <a:ext uri="{FF2B5EF4-FFF2-40B4-BE49-F238E27FC236}">
                <a16:creationId xmlns:a16="http://schemas.microsoft.com/office/drawing/2014/main" id="{E9AFD518-8A77-4F52-B016-5684782B8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03528"/>
              </p:ext>
            </p:extLst>
          </p:nvPr>
        </p:nvGraphicFramePr>
        <p:xfrm>
          <a:off x="6090946" y="1512506"/>
          <a:ext cx="3217169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043">
                  <a:extLst>
                    <a:ext uri="{9D8B030D-6E8A-4147-A177-3AD203B41FA5}">
                      <a16:colId xmlns:a16="http://schemas.microsoft.com/office/drawing/2014/main" val="2114123638"/>
                    </a:ext>
                  </a:extLst>
                </a:gridCol>
                <a:gridCol w="2750126">
                  <a:extLst>
                    <a:ext uri="{9D8B030D-6E8A-4147-A177-3AD203B41FA5}">
                      <a16:colId xmlns:a16="http://schemas.microsoft.com/office/drawing/2014/main" val="3222123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41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322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771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819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80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17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943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966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815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49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64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948652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F04E73DE-FB98-4EDC-9E53-097F85F27DDA}"/>
              </a:ext>
            </a:extLst>
          </p:cNvPr>
          <p:cNvSpPr txBox="1"/>
          <p:nvPr/>
        </p:nvSpPr>
        <p:spPr>
          <a:xfrm>
            <a:off x="9545085" y="1512506"/>
            <a:ext cx="4833257" cy="438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Options:</a:t>
            </a:r>
          </a:p>
          <a:p>
            <a:pPr algn="l" fontAlgn="ctr">
              <a:lnSpc>
                <a:spcPct val="150000"/>
              </a:lnSpc>
            </a:pPr>
            <a:r>
              <a:rPr lang="it-IT" sz="14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Ventral</a:t>
            </a:r>
            <a:r>
              <a:rPr lang="it-IT" sz="1400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it-IT" sz="14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posterio</a:t>
            </a: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r</a:t>
            </a:r>
            <a:r>
              <a:rPr lang="it-IT" sz="14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medial</a:t>
            </a:r>
            <a:r>
              <a:rPr lang="it-IT" sz="14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nucleus</a:t>
            </a:r>
            <a:endParaRPr lang="it-IT" sz="1400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4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Lateral</a:t>
            </a:r>
            <a:r>
              <a:rPr lang="it-IT" sz="1400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it-IT" sz="14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geniculate</a:t>
            </a:r>
            <a:r>
              <a:rPr lang="it-IT" sz="1400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it-IT" sz="14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nucleus</a:t>
            </a:r>
            <a:endParaRPr lang="it-IT" sz="1400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Ventro-lateral</a:t>
            </a:r>
            <a:r>
              <a:rPr lang="it-IT" sz="14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nucleus</a:t>
            </a:r>
            <a:endParaRPr lang="it-IT" sz="14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4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Lateral</a:t>
            </a:r>
            <a:r>
              <a:rPr lang="it-IT" sz="1400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it-IT" sz="14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posterior</a:t>
            </a:r>
            <a:r>
              <a:rPr lang="it-IT" sz="1400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it-IT" sz="14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nucleus</a:t>
            </a:r>
            <a:endParaRPr lang="it-IT" sz="1400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400" dirty="0">
                <a:solidFill>
                  <a:srgbClr val="2D4554"/>
                </a:solidFill>
                <a:latin typeface="Source Sans Pro" panose="020B0503030403020204" pitchFamily="34" charset="0"/>
              </a:rPr>
              <a:t>Pulvinar </a:t>
            </a:r>
            <a:endParaRPr lang="it-IT" sz="1400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4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Ventral</a:t>
            </a:r>
            <a:r>
              <a:rPr lang="it-IT" sz="1400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it-IT" sz="14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posterior</a:t>
            </a:r>
            <a:r>
              <a:rPr lang="it-IT" sz="1400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it-IT" sz="14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lateral</a:t>
            </a:r>
            <a:r>
              <a:rPr lang="it-IT" sz="1400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it-IT" sz="14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nucleus</a:t>
            </a:r>
            <a:endParaRPr lang="it-IT" sz="1400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4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Anterior</a:t>
            </a:r>
            <a:r>
              <a:rPr lang="it-IT" sz="1400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it-IT" sz="14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nucleus</a:t>
            </a:r>
            <a:endParaRPr lang="it-IT" sz="1400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Medial</a:t>
            </a:r>
            <a:r>
              <a:rPr lang="it-IT" sz="14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geniculate</a:t>
            </a:r>
            <a:r>
              <a:rPr lang="it-IT" sz="14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nucleus</a:t>
            </a:r>
            <a:endParaRPr lang="it-IT" sz="14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4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Midline</a:t>
            </a:r>
            <a:r>
              <a:rPr lang="it-IT" sz="1400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it-IT" sz="14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nucleus</a:t>
            </a:r>
            <a:endParaRPr lang="it-IT" sz="1400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Medial</a:t>
            </a:r>
            <a:r>
              <a:rPr lang="it-IT" sz="14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nucleus</a:t>
            </a:r>
            <a:endParaRPr lang="it-IT" sz="14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4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Lateral</a:t>
            </a:r>
            <a:r>
              <a:rPr lang="it-IT" sz="1400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it-IT" sz="14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dorsal</a:t>
            </a:r>
            <a:r>
              <a:rPr lang="it-IT" sz="1400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it-IT" sz="14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nucleus</a:t>
            </a:r>
            <a:endParaRPr lang="it-IT" sz="1400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Vental</a:t>
            </a:r>
            <a:r>
              <a:rPr lang="it-IT" sz="14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anterior</a:t>
            </a:r>
            <a:r>
              <a:rPr lang="it-IT" sz="14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nucleus</a:t>
            </a:r>
            <a:endParaRPr lang="it-IT" sz="1400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3" name="Immagine 2" descr="Immagine che contiene testo, veivolo, trasporto&#10;&#10;Descrizione generata automaticamente">
            <a:extLst>
              <a:ext uri="{FF2B5EF4-FFF2-40B4-BE49-F238E27FC236}">
                <a16:creationId xmlns:a16="http://schemas.microsoft.com/office/drawing/2014/main" id="{29F5273F-7D6A-42E9-936A-F868FC4BB0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3" t="11709" r="13544" b="11900"/>
          <a:stretch/>
        </p:blipFill>
        <p:spPr>
          <a:xfrm>
            <a:off x="278077" y="1683987"/>
            <a:ext cx="5575899" cy="401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47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FD15D6C4-85B8-4F68-BC5A-64DA3024667A}"/>
              </a:ext>
            </a:extLst>
          </p:cNvPr>
          <p:cNvSpPr txBox="1"/>
          <p:nvPr/>
        </p:nvSpPr>
        <p:spPr>
          <a:xfrm>
            <a:off x="239486" y="326962"/>
            <a:ext cx="1143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Associate to </a:t>
            </a:r>
            <a:r>
              <a:rPr lang="it-IT" b="1" dirty="0" err="1"/>
              <a:t>each</a:t>
            </a:r>
            <a:r>
              <a:rPr lang="it-IT" b="1" dirty="0"/>
              <a:t> </a:t>
            </a:r>
            <a:r>
              <a:rPr lang="it-IT" b="1" dirty="0" err="1"/>
              <a:t>number</a:t>
            </a:r>
            <a:r>
              <a:rPr lang="it-IT" b="1" dirty="0"/>
              <a:t> the </a:t>
            </a:r>
            <a:r>
              <a:rPr lang="it-IT" b="1" dirty="0" err="1"/>
              <a:t>correct</a:t>
            </a:r>
            <a:r>
              <a:rPr lang="it-IT" b="1" dirty="0"/>
              <a:t> </a:t>
            </a:r>
            <a:r>
              <a:rPr lang="it-IT" b="1" dirty="0" err="1"/>
              <a:t>structure</a:t>
            </a:r>
            <a:r>
              <a:rPr lang="it-IT" b="1" dirty="0"/>
              <a:t>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84177C6-4900-4697-ACF7-574EDEC42EA0}"/>
              </a:ext>
            </a:extLst>
          </p:cNvPr>
          <p:cNvSpPr/>
          <p:nvPr/>
        </p:nvSpPr>
        <p:spPr>
          <a:xfrm>
            <a:off x="0" y="0"/>
            <a:ext cx="12192000" cy="1023257"/>
          </a:xfrm>
          <a:prstGeom prst="rect">
            <a:avLst/>
          </a:prstGeom>
          <a:noFill/>
          <a:ln w="444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7" name="Tabella 10">
            <a:extLst>
              <a:ext uri="{FF2B5EF4-FFF2-40B4-BE49-F238E27FC236}">
                <a16:creationId xmlns:a16="http://schemas.microsoft.com/office/drawing/2014/main" id="{E9AFD518-8A77-4F52-B016-5684782B8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219219"/>
              </p:ext>
            </p:extLst>
          </p:nvPr>
        </p:nvGraphicFramePr>
        <p:xfrm>
          <a:off x="5601897" y="2086428"/>
          <a:ext cx="3217169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043">
                  <a:extLst>
                    <a:ext uri="{9D8B030D-6E8A-4147-A177-3AD203B41FA5}">
                      <a16:colId xmlns:a16="http://schemas.microsoft.com/office/drawing/2014/main" val="2114123638"/>
                    </a:ext>
                  </a:extLst>
                </a:gridCol>
                <a:gridCol w="2750126">
                  <a:extLst>
                    <a:ext uri="{9D8B030D-6E8A-4147-A177-3AD203B41FA5}">
                      <a16:colId xmlns:a16="http://schemas.microsoft.com/office/drawing/2014/main" val="3222123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41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322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771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819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80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17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943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966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815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496624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F04E73DE-FB98-4EDC-9E53-097F85F27DDA}"/>
              </a:ext>
            </a:extLst>
          </p:cNvPr>
          <p:cNvSpPr txBox="1"/>
          <p:nvPr/>
        </p:nvSpPr>
        <p:spPr>
          <a:xfrm>
            <a:off x="8819066" y="1748308"/>
            <a:ext cx="346754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Options:</a:t>
            </a:r>
          </a:p>
          <a:p>
            <a:pPr algn="l" fontAlgn="ctr">
              <a:lnSpc>
                <a:spcPct val="150000"/>
              </a:lnSpc>
            </a:pP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Preoptic</a:t>
            </a: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 area</a:t>
            </a:r>
          </a:p>
          <a:p>
            <a:pPr algn="l" fontAlgn="ctr">
              <a:lnSpc>
                <a:spcPct val="150000"/>
              </a:lnSpc>
            </a:pP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Dorsomedial</a:t>
            </a: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nucleus</a:t>
            </a:r>
            <a:endParaRPr lang="it-IT" sz="16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Posterior</a:t>
            </a: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nucleus</a:t>
            </a:r>
            <a:endParaRPr lang="it-IT" sz="1600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6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Mamillary</a:t>
            </a:r>
            <a:r>
              <a:rPr lang="it-IT" sz="1600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 bodies</a:t>
            </a:r>
          </a:p>
          <a:p>
            <a:pPr algn="l" fontAlgn="ctr">
              <a:lnSpc>
                <a:spcPct val="150000"/>
              </a:lnSpc>
            </a:pP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Suprachiasmatic</a:t>
            </a: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nucleus</a:t>
            </a:r>
            <a:endParaRPr lang="it-IT" sz="1600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6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Anterior</a:t>
            </a:r>
            <a:r>
              <a:rPr lang="it-IT" sz="1600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it-IT" sz="16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nucleus</a:t>
            </a:r>
            <a:endParaRPr lang="it-IT" sz="1600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Ventromedial</a:t>
            </a: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nucleus</a:t>
            </a:r>
            <a:endParaRPr lang="it-IT" sz="16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Arcuate </a:t>
            </a: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nucleus</a:t>
            </a:r>
            <a:endParaRPr lang="it-IT" sz="16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Lateral</a:t>
            </a: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nucleus</a:t>
            </a:r>
            <a:endParaRPr lang="it-IT" sz="16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Supraoptic</a:t>
            </a: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 and </a:t>
            </a: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paraventricular</a:t>
            </a: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 nuclei</a:t>
            </a:r>
          </a:p>
        </p:txBody>
      </p:sp>
      <p:pic>
        <p:nvPicPr>
          <p:cNvPr id="6146" name="Picture 2" descr="question description">
            <a:extLst>
              <a:ext uri="{FF2B5EF4-FFF2-40B4-BE49-F238E27FC236}">
                <a16:creationId xmlns:a16="http://schemas.microsoft.com/office/drawing/2014/main" id="{346BBA58-E9AB-4101-9058-E5B75EEAA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" r="7417"/>
          <a:stretch/>
        </p:blipFill>
        <p:spPr bwMode="auto">
          <a:xfrm>
            <a:off x="323385" y="1350219"/>
            <a:ext cx="5185317" cy="518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643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FD15D6C4-85B8-4F68-BC5A-64DA3024667A}"/>
              </a:ext>
            </a:extLst>
          </p:cNvPr>
          <p:cNvSpPr txBox="1"/>
          <p:nvPr/>
        </p:nvSpPr>
        <p:spPr>
          <a:xfrm>
            <a:off x="239486" y="326962"/>
            <a:ext cx="1143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Associate to </a:t>
            </a:r>
            <a:r>
              <a:rPr lang="it-IT" b="1" dirty="0" err="1"/>
              <a:t>each</a:t>
            </a:r>
            <a:r>
              <a:rPr lang="it-IT" b="1" dirty="0"/>
              <a:t> </a:t>
            </a:r>
            <a:r>
              <a:rPr lang="it-IT" b="1" dirty="0" err="1"/>
              <a:t>number</a:t>
            </a:r>
            <a:r>
              <a:rPr lang="it-IT" b="1" dirty="0"/>
              <a:t> the </a:t>
            </a:r>
            <a:r>
              <a:rPr lang="it-IT" b="1" dirty="0" err="1"/>
              <a:t>correct</a:t>
            </a:r>
            <a:r>
              <a:rPr lang="it-IT" b="1" dirty="0"/>
              <a:t> </a:t>
            </a:r>
            <a:r>
              <a:rPr lang="it-IT" b="1" dirty="0" err="1"/>
              <a:t>structure</a:t>
            </a:r>
            <a:r>
              <a:rPr lang="it-IT" b="1" dirty="0"/>
              <a:t>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84177C6-4900-4697-ACF7-574EDEC42EA0}"/>
              </a:ext>
            </a:extLst>
          </p:cNvPr>
          <p:cNvSpPr/>
          <p:nvPr/>
        </p:nvSpPr>
        <p:spPr>
          <a:xfrm>
            <a:off x="0" y="0"/>
            <a:ext cx="12192000" cy="1023257"/>
          </a:xfrm>
          <a:prstGeom prst="rect">
            <a:avLst/>
          </a:prstGeom>
          <a:noFill/>
          <a:ln w="444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7" name="Tabella 10">
            <a:extLst>
              <a:ext uri="{FF2B5EF4-FFF2-40B4-BE49-F238E27FC236}">
                <a16:creationId xmlns:a16="http://schemas.microsoft.com/office/drawing/2014/main" id="{E9AFD518-8A77-4F52-B016-5684782B8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775600"/>
              </p:ext>
            </p:extLst>
          </p:nvPr>
        </p:nvGraphicFramePr>
        <p:xfrm>
          <a:off x="5133742" y="2434773"/>
          <a:ext cx="3217169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043">
                  <a:extLst>
                    <a:ext uri="{9D8B030D-6E8A-4147-A177-3AD203B41FA5}">
                      <a16:colId xmlns:a16="http://schemas.microsoft.com/office/drawing/2014/main" val="2114123638"/>
                    </a:ext>
                  </a:extLst>
                </a:gridCol>
                <a:gridCol w="2750126">
                  <a:extLst>
                    <a:ext uri="{9D8B030D-6E8A-4147-A177-3AD203B41FA5}">
                      <a16:colId xmlns:a16="http://schemas.microsoft.com/office/drawing/2014/main" val="3222123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41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322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771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819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80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17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943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966511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F04E73DE-FB98-4EDC-9E53-097F85F27DDA}"/>
              </a:ext>
            </a:extLst>
          </p:cNvPr>
          <p:cNvSpPr txBox="1"/>
          <p:nvPr/>
        </p:nvSpPr>
        <p:spPr>
          <a:xfrm>
            <a:off x="8528517" y="2216394"/>
            <a:ext cx="346754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Options:</a:t>
            </a:r>
          </a:p>
          <a:p>
            <a:pPr algn="l" fontAlgn="ctr">
              <a:lnSpc>
                <a:spcPct val="150000"/>
              </a:lnSpc>
            </a:pP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Posterior</a:t>
            </a: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cerebral</a:t>
            </a: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artery</a:t>
            </a:r>
            <a:endParaRPr lang="it-IT" sz="16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Anterior</a:t>
            </a: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communicating</a:t>
            </a: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artery</a:t>
            </a:r>
            <a:endParaRPr lang="it-IT" sz="16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Basilar</a:t>
            </a: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artery</a:t>
            </a:r>
            <a:endParaRPr lang="it-IT" sz="16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Internal</a:t>
            </a: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carotid</a:t>
            </a: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artery</a:t>
            </a:r>
            <a:endParaRPr lang="it-IT" sz="16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Posterior</a:t>
            </a: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communicating</a:t>
            </a: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artery</a:t>
            </a:r>
            <a:endParaRPr lang="it-IT" sz="16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Middle </a:t>
            </a: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cerebral</a:t>
            </a: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artery</a:t>
            </a:r>
            <a:endParaRPr lang="it-IT" sz="16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Vertebral</a:t>
            </a: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artery</a:t>
            </a:r>
            <a:endParaRPr lang="it-IT" sz="16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Anterior</a:t>
            </a: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cerebral</a:t>
            </a: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artery</a:t>
            </a:r>
            <a:endParaRPr lang="it-IT" sz="16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endParaRPr lang="it-IT" sz="1600" dirty="0">
              <a:solidFill>
                <a:srgbClr val="2D4554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3" name="Immagine 2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E8EA32DB-02CB-4F02-9D92-C7B7B511D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62" y="1193603"/>
            <a:ext cx="4153480" cy="544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50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FD15D6C4-85B8-4F68-BC5A-64DA3024667A}"/>
              </a:ext>
            </a:extLst>
          </p:cNvPr>
          <p:cNvSpPr txBox="1"/>
          <p:nvPr/>
        </p:nvSpPr>
        <p:spPr>
          <a:xfrm>
            <a:off x="239486" y="326962"/>
            <a:ext cx="1143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Associate to </a:t>
            </a:r>
            <a:r>
              <a:rPr lang="it-IT" b="1" dirty="0" err="1"/>
              <a:t>each</a:t>
            </a:r>
            <a:r>
              <a:rPr lang="it-IT" b="1" dirty="0"/>
              <a:t> </a:t>
            </a:r>
            <a:r>
              <a:rPr lang="it-IT" b="1" dirty="0" err="1"/>
              <a:t>number</a:t>
            </a:r>
            <a:r>
              <a:rPr lang="it-IT" b="1" dirty="0"/>
              <a:t> the </a:t>
            </a:r>
            <a:r>
              <a:rPr lang="it-IT" b="1" dirty="0" err="1"/>
              <a:t>correct</a:t>
            </a:r>
            <a:r>
              <a:rPr lang="it-IT" b="1" dirty="0"/>
              <a:t> </a:t>
            </a:r>
            <a:r>
              <a:rPr lang="it-IT" b="1" dirty="0" err="1"/>
              <a:t>structure</a:t>
            </a:r>
            <a:r>
              <a:rPr lang="it-IT" b="1" dirty="0"/>
              <a:t>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84177C6-4900-4697-ACF7-574EDEC42EA0}"/>
              </a:ext>
            </a:extLst>
          </p:cNvPr>
          <p:cNvSpPr/>
          <p:nvPr/>
        </p:nvSpPr>
        <p:spPr>
          <a:xfrm>
            <a:off x="0" y="0"/>
            <a:ext cx="12192000" cy="1023257"/>
          </a:xfrm>
          <a:prstGeom prst="rect">
            <a:avLst/>
          </a:prstGeom>
          <a:noFill/>
          <a:ln w="444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7" name="Tabella 10">
            <a:extLst>
              <a:ext uri="{FF2B5EF4-FFF2-40B4-BE49-F238E27FC236}">
                <a16:creationId xmlns:a16="http://schemas.microsoft.com/office/drawing/2014/main" id="{E9AFD518-8A77-4F52-B016-5684782B8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24707"/>
              </p:ext>
            </p:extLst>
          </p:nvPr>
        </p:nvGraphicFramePr>
        <p:xfrm>
          <a:off x="6096000" y="1641784"/>
          <a:ext cx="2536371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114123638"/>
                    </a:ext>
                  </a:extLst>
                </a:gridCol>
                <a:gridCol w="2079171">
                  <a:extLst>
                    <a:ext uri="{9D8B030D-6E8A-4147-A177-3AD203B41FA5}">
                      <a16:colId xmlns:a16="http://schemas.microsoft.com/office/drawing/2014/main" val="3222123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41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322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771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819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80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17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943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966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178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840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85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373824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F04E73DE-FB98-4EDC-9E53-097F85F27DDA}"/>
              </a:ext>
            </a:extLst>
          </p:cNvPr>
          <p:cNvSpPr txBox="1"/>
          <p:nvPr/>
        </p:nvSpPr>
        <p:spPr>
          <a:xfrm>
            <a:off x="8931288" y="1273238"/>
            <a:ext cx="346754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Options:</a:t>
            </a:r>
          </a:p>
          <a:p>
            <a:pPr algn="l" fontAlgn="ctr">
              <a:lnSpc>
                <a:spcPct val="150000"/>
              </a:lnSpc>
            </a:pP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Abducens</a:t>
            </a: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nerve</a:t>
            </a:r>
            <a:endParaRPr lang="it-IT" sz="16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Glossopharyngeal</a:t>
            </a: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nerve</a:t>
            </a:r>
            <a:endParaRPr lang="it-IT" sz="16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Oculomotor</a:t>
            </a: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nerve</a:t>
            </a:r>
            <a:endParaRPr lang="it-IT" sz="16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Trigeminal</a:t>
            </a: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nerve</a:t>
            </a:r>
            <a:endParaRPr lang="it-IT" sz="16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Vestibulochoclear</a:t>
            </a: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nerve</a:t>
            </a:r>
            <a:endParaRPr lang="it-IT" sz="16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Accessory</a:t>
            </a: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nerve</a:t>
            </a:r>
            <a:endParaRPr lang="it-IT" sz="16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Hypoglossal</a:t>
            </a:r>
            <a:endParaRPr lang="it-IT" sz="16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Olfactory</a:t>
            </a: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nerve</a:t>
            </a:r>
            <a:endParaRPr lang="it-IT" sz="16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Facial</a:t>
            </a: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nerve</a:t>
            </a:r>
            <a:endParaRPr lang="it-IT" sz="16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Optic</a:t>
            </a: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nerve</a:t>
            </a:r>
            <a:endParaRPr lang="it-IT" sz="16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Vagal</a:t>
            </a:r>
            <a:endParaRPr lang="it-IT" sz="16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Trochlear</a:t>
            </a: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nerve</a:t>
            </a:r>
            <a:endParaRPr lang="it-IT" sz="1600" dirty="0">
              <a:solidFill>
                <a:srgbClr val="2D4554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A4CD82A-B40F-45E9-8FE7-B37F7209CC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4768" r="8857" b="4768"/>
          <a:stretch/>
        </p:blipFill>
        <p:spPr>
          <a:xfrm>
            <a:off x="195943" y="1350219"/>
            <a:ext cx="5765599" cy="48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24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8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E0FF4C35-B9B4-433C-9860-96CD9FD911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66" r="11289"/>
          <a:stretch/>
        </p:blipFill>
        <p:spPr>
          <a:xfrm>
            <a:off x="1387150" y="10"/>
            <a:ext cx="941769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06111EC-A640-4438-8F0B-1627A1113FBA}"/>
              </a:ext>
            </a:extLst>
          </p:cNvPr>
          <p:cNvSpPr txBox="1"/>
          <p:nvPr/>
        </p:nvSpPr>
        <p:spPr>
          <a:xfrm>
            <a:off x="3468671" y="5836090"/>
            <a:ext cx="5254658" cy="1107996"/>
          </a:xfrm>
          <a:prstGeom prst="rect">
            <a:avLst/>
          </a:prstGeom>
          <a:noFill/>
          <a:effectLst>
            <a:glow rad="101600">
              <a:srgbClr val="A50021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it-IT" sz="6600" b="1" dirty="0">
                <a:latin typeface="Broadway" panose="04040905080B02020502" pitchFamily="82" charset="0"/>
              </a:rPr>
              <a:t>Good </a:t>
            </a:r>
            <a:r>
              <a:rPr lang="it-IT" sz="6600" b="1" dirty="0" err="1">
                <a:latin typeface="Broadway" panose="04040905080B02020502" pitchFamily="82" charset="0"/>
              </a:rPr>
              <a:t>luck</a:t>
            </a:r>
            <a:r>
              <a:rPr lang="it-IT" sz="6600" b="1" dirty="0">
                <a:latin typeface="Broadway" panose="04040905080B02020502" pitchFamily="82" charset="0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555435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3A03AF5-93C5-4082-A90E-AF6F70AD3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25" y="2078556"/>
            <a:ext cx="3563467" cy="239547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2DAA61B-83A9-49A1-B4D9-E9383BAEBBF1}"/>
              </a:ext>
            </a:extLst>
          </p:cNvPr>
          <p:cNvSpPr txBox="1"/>
          <p:nvPr/>
        </p:nvSpPr>
        <p:spPr>
          <a:xfrm>
            <a:off x="239486" y="326962"/>
            <a:ext cx="1143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Associate to </a:t>
            </a:r>
            <a:r>
              <a:rPr lang="it-IT" b="1" dirty="0" err="1"/>
              <a:t>each</a:t>
            </a:r>
            <a:r>
              <a:rPr lang="it-IT" b="1" dirty="0"/>
              <a:t> </a:t>
            </a:r>
            <a:r>
              <a:rPr lang="it-IT" b="1" dirty="0" err="1"/>
              <a:t>number</a:t>
            </a:r>
            <a:r>
              <a:rPr lang="it-IT" b="1" dirty="0"/>
              <a:t> the </a:t>
            </a:r>
            <a:r>
              <a:rPr lang="it-IT" b="1" dirty="0" err="1"/>
              <a:t>correct</a:t>
            </a:r>
            <a:r>
              <a:rPr lang="it-IT" b="1" dirty="0"/>
              <a:t> </a:t>
            </a:r>
            <a:r>
              <a:rPr lang="it-IT" b="1" dirty="0" err="1"/>
              <a:t>term</a:t>
            </a:r>
            <a:r>
              <a:rPr lang="it-IT" b="1" dirty="0"/>
              <a:t> (</a:t>
            </a:r>
            <a:r>
              <a:rPr lang="it-IT" b="1" dirty="0" err="1"/>
              <a:t>choose</a:t>
            </a:r>
            <a:r>
              <a:rPr lang="it-IT" b="1" dirty="0"/>
              <a:t> from </a:t>
            </a:r>
            <a:r>
              <a:rPr lang="it-IT" b="1" dirty="0" err="1"/>
              <a:t>ventral</a:t>
            </a:r>
            <a:r>
              <a:rPr lang="it-IT" b="1" dirty="0"/>
              <a:t>, </a:t>
            </a:r>
            <a:r>
              <a:rPr lang="it-IT" b="1" dirty="0" err="1"/>
              <a:t>dorsal</a:t>
            </a:r>
            <a:r>
              <a:rPr lang="it-IT" b="1" dirty="0"/>
              <a:t>, </a:t>
            </a:r>
            <a:r>
              <a:rPr lang="it-IT" b="1" dirty="0" err="1"/>
              <a:t>caudal</a:t>
            </a:r>
            <a:r>
              <a:rPr lang="it-IT" b="1" dirty="0"/>
              <a:t>, </a:t>
            </a:r>
            <a:r>
              <a:rPr lang="it-IT" b="1" dirty="0" err="1"/>
              <a:t>rostral</a:t>
            </a:r>
            <a:r>
              <a:rPr lang="it-IT" b="1" dirty="0"/>
              <a:t>).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F3DA6B8-DFE8-4A13-B1E9-E22F7A22788C}"/>
              </a:ext>
            </a:extLst>
          </p:cNvPr>
          <p:cNvSpPr/>
          <p:nvPr/>
        </p:nvSpPr>
        <p:spPr>
          <a:xfrm>
            <a:off x="0" y="0"/>
            <a:ext cx="12192000" cy="1023257"/>
          </a:xfrm>
          <a:prstGeom prst="rect">
            <a:avLst/>
          </a:prstGeom>
          <a:noFill/>
          <a:ln w="444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8" name="Tabella 10">
            <a:extLst>
              <a:ext uri="{FF2B5EF4-FFF2-40B4-BE49-F238E27FC236}">
                <a16:creationId xmlns:a16="http://schemas.microsoft.com/office/drawing/2014/main" id="{DB981225-12A2-43E5-853E-3BF143FAD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426192"/>
              </p:ext>
            </p:extLst>
          </p:nvPr>
        </p:nvGraphicFramePr>
        <p:xfrm>
          <a:off x="6805716" y="2840949"/>
          <a:ext cx="2347025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2114123638"/>
                    </a:ext>
                  </a:extLst>
                </a:gridCol>
                <a:gridCol w="1663025">
                  <a:extLst>
                    <a:ext uri="{9D8B030D-6E8A-4147-A177-3AD203B41FA5}">
                      <a16:colId xmlns:a16="http://schemas.microsoft.com/office/drawing/2014/main" val="3222123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868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787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542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63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702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248D062-6537-459B-860A-8059CBDC8679}"/>
              </a:ext>
            </a:extLst>
          </p:cNvPr>
          <p:cNvSpPr txBox="1"/>
          <p:nvPr/>
        </p:nvSpPr>
        <p:spPr>
          <a:xfrm>
            <a:off x="402772" y="1230478"/>
            <a:ext cx="6096000" cy="5553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it-IT" b="1" dirty="0"/>
              <a:t>(use the </a:t>
            </a:r>
            <a:r>
              <a:rPr lang="it-IT" b="1" dirty="0" err="1"/>
              <a:t>term</a:t>
            </a:r>
            <a:r>
              <a:rPr lang="it-IT" b="1" dirty="0"/>
              <a:t> </a:t>
            </a:r>
            <a:r>
              <a:rPr lang="it-IT" b="1" dirty="0" err="1"/>
              <a:t>medial</a:t>
            </a:r>
            <a:r>
              <a:rPr lang="it-IT" b="1" dirty="0"/>
              <a:t>, </a:t>
            </a:r>
            <a:r>
              <a:rPr lang="it-IT" b="1" dirty="0" err="1"/>
              <a:t>lateral</a:t>
            </a:r>
            <a:r>
              <a:rPr lang="it-IT" b="1" dirty="0"/>
              <a:t>, </a:t>
            </a:r>
            <a:r>
              <a:rPr lang="it-IT" b="1" dirty="0" err="1"/>
              <a:t>proximal</a:t>
            </a:r>
            <a:r>
              <a:rPr lang="it-IT" b="1" dirty="0"/>
              <a:t>, </a:t>
            </a:r>
            <a:r>
              <a:rPr lang="it-IT" b="1" dirty="0" err="1"/>
              <a:t>distal</a:t>
            </a:r>
            <a:r>
              <a:rPr lang="it-IT" b="1" dirty="0"/>
              <a:t>)</a:t>
            </a:r>
            <a:endParaRPr lang="en-US" b="0" i="0" dirty="0">
              <a:effectLst/>
              <a:latin typeface="Source Sans Pro" panose="020B0503030403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ource Sans Pro" panose="020B0503030403020204" pitchFamily="34" charset="0"/>
              </a:rPr>
              <a:t>The knee is </a:t>
            </a:r>
            <a:r>
              <a:rPr lang="en-US" b="0" i="1" dirty="0">
                <a:effectLst/>
                <a:latin typeface="Source Sans Pro" panose="020B0503030403020204" pitchFamily="34" charset="0"/>
              </a:rPr>
              <a:t>.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.</a:t>
            </a:r>
            <a:r>
              <a:rPr lang="en-US" b="0" i="1" dirty="0">
                <a:effectLst/>
                <a:latin typeface="Source Sans Pro" panose="020B0503030403020204" pitchFamily="34" charset="0"/>
              </a:rPr>
              <a:t>.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.</a:t>
            </a:r>
            <a:r>
              <a:rPr lang="en-US" b="0" i="1" dirty="0">
                <a:effectLst/>
                <a:latin typeface="Source Sans Pro" panose="020B0503030403020204" pitchFamily="34" charset="0"/>
              </a:rPr>
              <a:t>.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.</a:t>
            </a:r>
            <a:r>
              <a:rPr lang="en-US" b="0" i="1" dirty="0">
                <a:effectLst/>
                <a:latin typeface="Source Sans Pro" panose="020B0503030403020204" pitchFamily="34" charset="0"/>
              </a:rPr>
              <a:t>.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. to the hip.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ource Sans Pro" panose="020B0503030403020204" pitchFamily="34" charset="0"/>
              </a:rPr>
              <a:t>The wrist is </a:t>
            </a:r>
            <a:r>
              <a:rPr lang="en-US" b="0" i="1" dirty="0">
                <a:effectLst/>
                <a:latin typeface="Source Sans Pro" panose="020B0503030403020204" pitchFamily="34" charset="0"/>
              </a:rPr>
              <a:t>.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.</a:t>
            </a:r>
            <a:r>
              <a:rPr lang="en-US" b="0" i="1" dirty="0">
                <a:effectLst/>
                <a:latin typeface="Source Sans Pro" panose="020B0503030403020204" pitchFamily="34" charset="0"/>
              </a:rPr>
              <a:t>.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.</a:t>
            </a:r>
            <a:r>
              <a:rPr lang="en-US" b="0" i="1" dirty="0">
                <a:effectLst/>
                <a:latin typeface="Source Sans Pro" panose="020B0503030403020204" pitchFamily="34" charset="0"/>
              </a:rPr>
              <a:t>.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.</a:t>
            </a:r>
            <a:r>
              <a:rPr lang="en-US" b="0" i="1" dirty="0">
                <a:effectLst/>
                <a:latin typeface="Source Sans Pro" panose="020B0503030403020204" pitchFamily="34" charset="0"/>
              </a:rPr>
              <a:t>.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. to the fingers.</a:t>
            </a:r>
            <a:endParaRPr lang="en-US" dirty="0">
              <a:latin typeface="Source Sans Pro" panose="020B0503030403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ource Sans Pro" panose="020B0503030403020204" pitchFamily="34" charset="0"/>
              </a:rPr>
              <a:t>The mouth is </a:t>
            </a:r>
            <a:r>
              <a:rPr lang="en-US" b="0" i="1" dirty="0">
                <a:effectLst/>
                <a:latin typeface="Source Sans Pro" panose="020B0503030403020204" pitchFamily="34" charset="0"/>
              </a:rPr>
              <a:t>.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.</a:t>
            </a:r>
            <a:r>
              <a:rPr lang="en-US" b="0" i="1" dirty="0">
                <a:effectLst/>
                <a:latin typeface="Source Sans Pro" panose="020B0503030403020204" pitchFamily="34" charset="0"/>
              </a:rPr>
              <a:t>.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.</a:t>
            </a:r>
            <a:r>
              <a:rPr lang="en-US" b="0" i="1" dirty="0">
                <a:effectLst/>
                <a:latin typeface="Source Sans Pro" panose="020B0503030403020204" pitchFamily="34" charset="0"/>
              </a:rPr>
              <a:t>.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.</a:t>
            </a:r>
            <a:r>
              <a:rPr lang="en-US" b="0" i="1" dirty="0">
                <a:effectLst/>
                <a:latin typeface="Source Sans Pro" panose="020B0503030403020204" pitchFamily="34" charset="0"/>
              </a:rPr>
              <a:t>.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. to the nose.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</a:rPr>
              <a:t>The ears are …….. to the nose.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ource Sans Pro" panose="020B0503030403020204" pitchFamily="34" charset="0"/>
              </a:rPr>
              <a:t>The thumb is …….. to the ring finger.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>
              <a:latin typeface="Source Sans Pro" panose="020B0503030403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>
              <a:latin typeface="Source Sans Pro" panose="020B0503030403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b="0" i="0" dirty="0">
                <a:effectLst/>
                <a:latin typeface="Source Sans Pro" panose="020B0503030403020204" pitchFamily="34" charset="0"/>
              </a:rPr>
              <a:t>…… and …… compose the </a:t>
            </a:r>
            <a:r>
              <a:rPr lang="it-IT" b="0" i="0" dirty="0" err="1">
                <a:effectLst/>
                <a:latin typeface="Source Sans Pro" panose="020B0503030403020204" pitchFamily="34" charset="0"/>
              </a:rPr>
              <a:t>diencephalon</a:t>
            </a:r>
            <a:r>
              <a:rPr lang="it-IT" b="0" i="0" dirty="0">
                <a:effectLst/>
                <a:latin typeface="Source Sans Pro" panose="020B0503030403020204" pitchFamily="34" charset="0"/>
              </a:rPr>
              <a:t>.</a:t>
            </a:r>
            <a:endParaRPr lang="en-US" b="0" i="0" dirty="0">
              <a:effectLst/>
              <a:latin typeface="Source Sans Pro" panose="020B0503030403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it-IT" dirty="0">
              <a:latin typeface="Source Sans Pro" panose="020B0503030403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D15D6C4-85B8-4F68-BC5A-64DA3024667A}"/>
              </a:ext>
            </a:extLst>
          </p:cNvPr>
          <p:cNvSpPr txBox="1"/>
          <p:nvPr/>
        </p:nvSpPr>
        <p:spPr>
          <a:xfrm>
            <a:off x="239486" y="326962"/>
            <a:ext cx="1143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/>
              <a:t>Fill</a:t>
            </a:r>
            <a:r>
              <a:rPr lang="it-IT" b="1" dirty="0"/>
              <a:t> in the </a:t>
            </a:r>
            <a:r>
              <a:rPr lang="it-IT" b="1" dirty="0" err="1"/>
              <a:t>blank</a:t>
            </a:r>
            <a:endParaRPr lang="it-IT" b="1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84177C6-4900-4697-ACF7-574EDEC42EA0}"/>
              </a:ext>
            </a:extLst>
          </p:cNvPr>
          <p:cNvSpPr/>
          <p:nvPr/>
        </p:nvSpPr>
        <p:spPr>
          <a:xfrm>
            <a:off x="0" y="0"/>
            <a:ext cx="12192000" cy="1023257"/>
          </a:xfrm>
          <a:prstGeom prst="rect">
            <a:avLst/>
          </a:prstGeom>
          <a:noFill/>
          <a:ln w="444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605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FD15D6C4-85B8-4F68-BC5A-64DA3024667A}"/>
              </a:ext>
            </a:extLst>
          </p:cNvPr>
          <p:cNvSpPr txBox="1"/>
          <p:nvPr/>
        </p:nvSpPr>
        <p:spPr>
          <a:xfrm>
            <a:off x="239486" y="326962"/>
            <a:ext cx="1143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/>
              <a:t>Choose</a:t>
            </a:r>
            <a:r>
              <a:rPr lang="it-IT" b="1" dirty="0"/>
              <a:t> the </a:t>
            </a:r>
            <a:r>
              <a:rPr lang="it-IT" b="1" dirty="0" err="1"/>
              <a:t>correct</a:t>
            </a:r>
            <a:r>
              <a:rPr lang="it-IT" b="1" dirty="0"/>
              <a:t> </a:t>
            </a:r>
            <a:r>
              <a:rPr lang="it-IT" b="1" dirty="0" err="1"/>
              <a:t>anser</a:t>
            </a:r>
            <a:r>
              <a:rPr lang="it-IT" b="1" dirty="0"/>
              <a:t>.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84177C6-4900-4697-ACF7-574EDEC42EA0}"/>
              </a:ext>
            </a:extLst>
          </p:cNvPr>
          <p:cNvSpPr/>
          <p:nvPr/>
        </p:nvSpPr>
        <p:spPr>
          <a:xfrm>
            <a:off x="0" y="0"/>
            <a:ext cx="12192000" cy="1023257"/>
          </a:xfrm>
          <a:prstGeom prst="rect">
            <a:avLst/>
          </a:prstGeom>
          <a:noFill/>
          <a:ln w="444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B729DAA-D1FC-4422-95A8-4C53DBC6D361}"/>
              </a:ext>
            </a:extLst>
          </p:cNvPr>
          <p:cNvSpPr txBox="1"/>
          <p:nvPr/>
        </p:nvSpPr>
        <p:spPr>
          <a:xfrm>
            <a:off x="239486" y="988214"/>
            <a:ext cx="6096000" cy="2783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The brainstem is composed of:</a:t>
            </a:r>
          </a:p>
          <a:p>
            <a:pPr marL="631825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Medulla, </a:t>
            </a:r>
            <a:r>
              <a:rPr lang="it-IT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cerebellum</a:t>
            </a:r>
            <a:r>
              <a:rPr lang="it-IT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it-IT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pons</a:t>
            </a:r>
            <a:endParaRPr lang="en-US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marL="631825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Medulla and </a:t>
            </a:r>
            <a:r>
              <a:rPr lang="it-IT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pons</a:t>
            </a:r>
            <a:endParaRPr lang="it-IT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marL="631825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Medulla and </a:t>
            </a:r>
            <a:r>
              <a:rPr lang="it-IT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cerebellum</a:t>
            </a:r>
            <a:endParaRPr lang="it-IT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marL="631825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Medulla, </a:t>
            </a:r>
            <a:r>
              <a:rPr lang="it-IT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pons</a:t>
            </a:r>
            <a:r>
              <a:rPr lang="it-IT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it-IT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tectum</a:t>
            </a:r>
            <a:r>
              <a:rPr lang="it-IT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it-IT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tegmentum</a:t>
            </a:r>
            <a:endParaRPr lang="it-IT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73548A1-FA15-4AFE-B6E8-5DA827ACC681}"/>
              </a:ext>
            </a:extLst>
          </p:cNvPr>
          <p:cNvSpPr txBox="1"/>
          <p:nvPr/>
        </p:nvSpPr>
        <p:spPr>
          <a:xfrm>
            <a:off x="239486" y="3916472"/>
            <a:ext cx="6096000" cy="2783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The </a:t>
            </a:r>
            <a:r>
              <a:rPr lang="en-US" dirty="0">
                <a:solidFill>
                  <a:srgbClr val="2D4554"/>
                </a:solidFill>
                <a:latin typeface="Source Sans Pro" panose="020B0503030403020204" pitchFamily="34" charset="0"/>
              </a:rPr>
              <a:t>hindbrain </a:t>
            </a:r>
            <a:r>
              <a:rPr lang="en-US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is composed of:</a:t>
            </a:r>
          </a:p>
          <a:p>
            <a:pPr marL="631825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Medulla, </a:t>
            </a:r>
            <a:r>
              <a:rPr lang="it-IT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cerebellum</a:t>
            </a:r>
            <a:r>
              <a:rPr lang="it-IT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it-IT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pons</a:t>
            </a:r>
            <a:endParaRPr lang="en-US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marL="631825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Medulla and </a:t>
            </a:r>
            <a:r>
              <a:rPr lang="it-IT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pons</a:t>
            </a:r>
            <a:endParaRPr lang="it-IT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marL="631825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Medulla, </a:t>
            </a:r>
            <a:r>
              <a:rPr lang="it-IT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pons</a:t>
            </a:r>
            <a:r>
              <a:rPr lang="it-IT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it-IT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mesencephalon</a:t>
            </a:r>
            <a:endParaRPr lang="it-IT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marL="631825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Pons and </a:t>
            </a:r>
            <a:r>
              <a:rPr lang="it-IT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cerebellum</a:t>
            </a:r>
            <a:endParaRPr lang="it-IT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922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FD15D6C4-85B8-4F68-BC5A-64DA3024667A}"/>
              </a:ext>
            </a:extLst>
          </p:cNvPr>
          <p:cNvSpPr txBox="1"/>
          <p:nvPr/>
        </p:nvSpPr>
        <p:spPr>
          <a:xfrm>
            <a:off x="239486" y="326962"/>
            <a:ext cx="1143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Associate to </a:t>
            </a:r>
            <a:r>
              <a:rPr lang="it-IT" b="1" dirty="0" err="1"/>
              <a:t>each</a:t>
            </a:r>
            <a:r>
              <a:rPr lang="it-IT" b="1" dirty="0"/>
              <a:t> </a:t>
            </a:r>
            <a:r>
              <a:rPr lang="it-IT" b="1" dirty="0" err="1"/>
              <a:t>number</a:t>
            </a:r>
            <a:r>
              <a:rPr lang="it-IT" b="1" dirty="0"/>
              <a:t> the </a:t>
            </a:r>
            <a:r>
              <a:rPr lang="it-IT" b="1" dirty="0" err="1"/>
              <a:t>correct</a:t>
            </a:r>
            <a:r>
              <a:rPr lang="it-IT" b="1" dirty="0"/>
              <a:t> </a:t>
            </a:r>
            <a:r>
              <a:rPr lang="it-IT" b="1" dirty="0" err="1"/>
              <a:t>structure</a:t>
            </a:r>
            <a:r>
              <a:rPr lang="it-IT" b="1" dirty="0"/>
              <a:t>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84177C6-4900-4697-ACF7-574EDEC42EA0}"/>
              </a:ext>
            </a:extLst>
          </p:cNvPr>
          <p:cNvSpPr/>
          <p:nvPr/>
        </p:nvSpPr>
        <p:spPr>
          <a:xfrm>
            <a:off x="0" y="0"/>
            <a:ext cx="12192000" cy="1023257"/>
          </a:xfrm>
          <a:prstGeom prst="rect">
            <a:avLst/>
          </a:prstGeom>
          <a:noFill/>
          <a:ln w="444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284C777-569C-473D-A42A-FC0E0F7B2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1082570"/>
            <a:ext cx="7449590" cy="3905795"/>
          </a:xfrm>
          <a:prstGeom prst="rect">
            <a:avLst/>
          </a:prstGeom>
        </p:spPr>
      </p:pic>
      <p:graphicFrame>
        <p:nvGraphicFramePr>
          <p:cNvPr id="7" name="Tabella 10">
            <a:extLst>
              <a:ext uri="{FF2B5EF4-FFF2-40B4-BE49-F238E27FC236}">
                <a16:creationId xmlns:a16="http://schemas.microsoft.com/office/drawing/2014/main" id="{E9AFD518-8A77-4F52-B016-5684782B8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448674"/>
              </p:ext>
            </p:extLst>
          </p:nvPr>
        </p:nvGraphicFramePr>
        <p:xfrm>
          <a:off x="2166266" y="5167421"/>
          <a:ext cx="392973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114123638"/>
                    </a:ext>
                  </a:extLst>
                </a:gridCol>
                <a:gridCol w="3461734">
                  <a:extLst>
                    <a:ext uri="{9D8B030D-6E8A-4147-A177-3AD203B41FA5}">
                      <a16:colId xmlns:a16="http://schemas.microsoft.com/office/drawing/2014/main" val="3222123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868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787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542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63965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F04E73DE-FB98-4EDC-9E53-097F85F27DDA}"/>
              </a:ext>
            </a:extLst>
          </p:cNvPr>
          <p:cNvSpPr txBox="1"/>
          <p:nvPr/>
        </p:nvSpPr>
        <p:spPr>
          <a:xfrm>
            <a:off x="8067907" y="1804699"/>
            <a:ext cx="4833257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Options:</a:t>
            </a:r>
          </a:p>
          <a:p>
            <a:pPr algn="l" fontAlgn="ctr">
              <a:lnSpc>
                <a:spcPct val="150000"/>
              </a:lnSpc>
            </a:pPr>
            <a:r>
              <a:rPr lang="it-IT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Parieto-occipital</a:t>
            </a:r>
            <a:r>
              <a:rPr lang="it-IT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it-IT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sulcus</a:t>
            </a:r>
            <a:endParaRPr lang="it-IT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Calcarine</a:t>
            </a:r>
            <a:r>
              <a:rPr lang="it-IT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it-IT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sulcus</a:t>
            </a:r>
            <a:endParaRPr lang="it-IT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Intraparietal</a:t>
            </a:r>
            <a:r>
              <a:rPr lang="it-IT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it-IT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sulcus</a:t>
            </a:r>
            <a:endParaRPr lang="it-IT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Posterior</a:t>
            </a:r>
            <a:r>
              <a:rPr lang="it-IT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it-IT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sulcus</a:t>
            </a:r>
            <a:endParaRPr lang="it-IT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Postcentral</a:t>
            </a:r>
            <a:r>
              <a:rPr lang="it-IT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sulcus</a:t>
            </a:r>
            <a:endParaRPr lang="it-IT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Central </a:t>
            </a:r>
            <a:r>
              <a:rPr lang="it-IT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sulcus</a:t>
            </a:r>
            <a:endParaRPr lang="it-IT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Precentral</a:t>
            </a:r>
            <a:r>
              <a:rPr lang="it-IT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sulcus</a:t>
            </a:r>
            <a:endParaRPr lang="it-IT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Superior</a:t>
            </a:r>
            <a:r>
              <a:rPr lang="it-IT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frontal</a:t>
            </a:r>
            <a:r>
              <a:rPr lang="it-IT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sulcus</a:t>
            </a:r>
            <a:endParaRPr lang="it-IT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Superior</a:t>
            </a:r>
            <a:r>
              <a:rPr lang="it-IT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it-IT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temporal</a:t>
            </a:r>
            <a:r>
              <a:rPr lang="it-IT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it-IT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sulcus</a:t>
            </a:r>
            <a:endParaRPr lang="it-IT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Inferior</a:t>
            </a:r>
            <a:r>
              <a:rPr lang="it-IT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frontal</a:t>
            </a:r>
            <a:r>
              <a:rPr lang="it-IT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sulcus</a:t>
            </a:r>
            <a:endParaRPr lang="it-IT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42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FD15D6C4-85B8-4F68-BC5A-64DA3024667A}"/>
              </a:ext>
            </a:extLst>
          </p:cNvPr>
          <p:cNvSpPr txBox="1"/>
          <p:nvPr/>
        </p:nvSpPr>
        <p:spPr>
          <a:xfrm>
            <a:off x="239486" y="326962"/>
            <a:ext cx="1143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Associate to </a:t>
            </a:r>
            <a:r>
              <a:rPr lang="it-IT" b="1" dirty="0" err="1"/>
              <a:t>each</a:t>
            </a:r>
            <a:r>
              <a:rPr lang="it-IT" b="1" dirty="0"/>
              <a:t> </a:t>
            </a:r>
            <a:r>
              <a:rPr lang="it-IT" b="1" dirty="0" err="1"/>
              <a:t>number</a:t>
            </a:r>
            <a:r>
              <a:rPr lang="it-IT" b="1" dirty="0"/>
              <a:t> the </a:t>
            </a:r>
            <a:r>
              <a:rPr lang="it-IT" b="1" dirty="0" err="1"/>
              <a:t>correct</a:t>
            </a:r>
            <a:r>
              <a:rPr lang="it-IT" b="1" dirty="0"/>
              <a:t> </a:t>
            </a:r>
            <a:r>
              <a:rPr lang="it-IT" b="1" dirty="0" err="1"/>
              <a:t>structure</a:t>
            </a:r>
            <a:r>
              <a:rPr lang="it-IT" b="1" dirty="0"/>
              <a:t>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84177C6-4900-4697-ACF7-574EDEC42EA0}"/>
              </a:ext>
            </a:extLst>
          </p:cNvPr>
          <p:cNvSpPr/>
          <p:nvPr/>
        </p:nvSpPr>
        <p:spPr>
          <a:xfrm>
            <a:off x="0" y="0"/>
            <a:ext cx="12192000" cy="1023257"/>
          </a:xfrm>
          <a:prstGeom prst="rect">
            <a:avLst/>
          </a:prstGeom>
          <a:noFill/>
          <a:ln w="444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7" name="Tabella 10">
            <a:extLst>
              <a:ext uri="{FF2B5EF4-FFF2-40B4-BE49-F238E27FC236}">
                <a16:creationId xmlns:a16="http://schemas.microsoft.com/office/drawing/2014/main" id="{E9AFD518-8A77-4F52-B016-5684782B8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782701"/>
              </p:ext>
            </p:extLst>
          </p:nvPr>
        </p:nvGraphicFramePr>
        <p:xfrm>
          <a:off x="5664609" y="2642659"/>
          <a:ext cx="3512071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2114123638"/>
                    </a:ext>
                  </a:extLst>
                </a:gridCol>
                <a:gridCol w="3160916">
                  <a:extLst>
                    <a:ext uri="{9D8B030D-6E8A-4147-A177-3AD203B41FA5}">
                      <a16:colId xmlns:a16="http://schemas.microsoft.com/office/drawing/2014/main" val="3222123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868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787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542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63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226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41583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F04E73DE-FB98-4EDC-9E53-097F85F27DDA}"/>
              </a:ext>
            </a:extLst>
          </p:cNvPr>
          <p:cNvSpPr txBox="1"/>
          <p:nvPr/>
        </p:nvSpPr>
        <p:spPr>
          <a:xfrm>
            <a:off x="9342067" y="1423771"/>
            <a:ext cx="483325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Options:</a:t>
            </a:r>
          </a:p>
          <a:p>
            <a:pPr algn="l" fontAlgn="ctr">
              <a:lnSpc>
                <a:spcPct val="150000"/>
              </a:lnSpc>
            </a:pPr>
            <a:r>
              <a:rPr lang="it-IT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Subthalamic</a:t>
            </a:r>
            <a:r>
              <a:rPr lang="it-IT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it-IT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nucleus</a:t>
            </a:r>
            <a:endParaRPr lang="it-IT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Globus</a:t>
            </a:r>
            <a:r>
              <a:rPr lang="it-IT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pallidus</a:t>
            </a:r>
            <a:endParaRPr lang="it-IT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Amygdala</a:t>
            </a:r>
            <a:endParaRPr lang="it-IT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Caudate </a:t>
            </a:r>
            <a:r>
              <a:rPr lang="it-IT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nucleus</a:t>
            </a:r>
            <a:endParaRPr lang="it-IT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Striatum</a:t>
            </a:r>
            <a:endParaRPr lang="it-IT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Putamen</a:t>
            </a:r>
          </a:p>
          <a:p>
            <a:pPr algn="l" fontAlgn="ctr">
              <a:lnSpc>
                <a:spcPct val="150000"/>
              </a:lnSpc>
            </a:pPr>
            <a:r>
              <a:rPr lang="it-IT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Nucleus</a:t>
            </a:r>
            <a:r>
              <a:rPr lang="it-IT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accumbens</a:t>
            </a:r>
            <a:endParaRPr lang="it-IT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Thalamus</a:t>
            </a:r>
            <a:endParaRPr lang="it-IT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Substantia</a:t>
            </a:r>
            <a:r>
              <a:rPr lang="it-IT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nigra</a:t>
            </a:r>
            <a:endParaRPr lang="it-IT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Insula</a:t>
            </a:r>
          </a:p>
          <a:p>
            <a:pPr algn="l" fontAlgn="ctr">
              <a:lnSpc>
                <a:spcPct val="150000"/>
              </a:lnSpc>
            </a:pPr>
            <a:r>
              <a:rPr lang="it-IT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Hippocampus</a:t>
            </a:r>
            <a:endParaRPr lang="it-IT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22F8919-667D-45B1-9C93-FD2A787EF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727"/>
            <a:ext cx="5664609" cy="447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74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FD15D6C4-85B8-4F68-BC5A-64DA3024667A}"/>
              </a:ext>
            </a:extLst>
          </p:cNvPr>
          <p:cNvSpPr txBox="1"/>
          <p:nvPr/>
        </p:nvSpPr>
        <p:spPr>
          <a:xfrm>
            <a:off x="239486" y="326962"/>
            <a:ext cx="1143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Associate to </a:t>
            </a:r>
            <a:r>
              <a:rPr lang="it-IT" b="1" dirty="0" err="1"/>
              <a:t>each</a:t>
            </a:r>
            <a:r>
              <a:rPr lang="it-IT" b="1" dirty="0"/>
              <a:t> </a:t>
            </a:r>
            <a:r>
              <a:rPr lang="it-IT" b="1" dirty="0" err="1"/>
              <a:t>number</a:t>
            </a:r>
            <a:r>
              <a:rPr lang="it-IT" b="1" dirty="0"/>
              <a:t> the </a:t>
            </a:r>
            <a:r>
              <a:rPr lang="it-IT" b="1" dirty="0" err="1"/>
              <a:t>correct</a:t>
            </a:r>
            <a:r>
              <a:rPr lang="it-IT" b="1" dirty="0"/>
              <a:t> </a:t>
            </a:r>
            <a:r>
              <a:rPr lang="it-IT" b="1" dirty="0" err="1"/>
              <a:t>structure</a:t>
            </a:r>
            <a:r>
              <a:rPr lang="it-IT" b="1" dirty="0"/>
              <a:t>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84177C6-4900-4697-ACF7-574EDEC42EA0}"/>
              </a:ext>
            </a:extLst>
          </p:cNvPr>
          <p:cNvSpPr/>
          <p:nvPr/>
        </p:nvSpPr>
        <p:spPr>
          <a:xfrm>
            <a:off x="0" y="0"/>
            <a:ext cx="12192000" cy="1023257"/>
          </a:xfrm>
          <a:prstGeom prst="rect">
            <a:avLst/>
          </a:prstGeom>
          <a:noFill/>
          <a:ln w="444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7" name="Tabella 10">
            <a:extLst>
              <a:ext uri="{FF2B5EF4-FFF2-40B4-BE49-F238E27FC236}">
                <a16:creationId xmlns:a16="http://schemas.microsoft.com/office/drawing/2014/main" id="{E9AFD518-8A77-4F52-B016-5684782B8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817257"/>
              </p:ext>
            </p:extLst>
          </p:nvPr>
        </p:nvGraphicFramePr>
        <p:xfrm>
          <a:off x="6096000" y="2586903"/>
          <a:ext cx="3101281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2114123638"/>
                    </a:ext>
                  </a:extLst>
                </a:gridCol>
                <a:gridCol w="2750126">
                  <a:extLst>
                    <a:ext uri="{9D8B030D-6E8A-4147-A177-3AD203B41FA5}">
                      <a16:colId xmlns:a16="http://schemas.microsoft.com/office/drawing/2014/main" val="3222123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868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787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542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63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226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41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348244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F04E73DE-FB98-4EDC-9E53-097F85F27DDA}"/>
              </a:ext>
            </a:extLst>
          </p:cNvPr>
          <p:cNvSpPr txBox="1"/>
          <p:nvPr/>
        </p:nvSpPr>
        <p:spPr>
          <a:xfrm>
            <a:off x="9450305" y="1350219"/>
            <a:ext cx="4833257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Options:</a:t>
            </a:r>
          </a:p>
          <a:p>
            <a:pPr algn="l" fontAlgn="ctr">
              <a:lnSpc>
                <a:spcPct val="150000"/>
              </a:lnSpc>
            </a:pPr>
            <a:r>
              <a:rPr lang="it-IT" sz="16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Cerebellum</a:t>
            </a:r>
            <a:endParaRPr lang="it-IT" sz="1600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Corpus </a:t>
            </a: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callosum</a:t>
            </a:r>
            <a:endParaRPr lang="it-IT" sz="1600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Third </a:t>
            </a: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ventricle</a:t>
            </a:r>
            <a:endParaRPr lang="it-IT" sz="16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Amygdala</a:t>
            </a:r>
            <a:endParaRPr lang="it-IT" sz="16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6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Hypothalamus</a:t>
            </a:r>
            <a:endParaRPr lang="it-IT" sz="1600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Pineal</a:t>
            </a: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gland</a:t>
            </a:r>
            <a:endParaRPr lang="it-IT" sz="16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600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Pons</a:t>
            </a:r>
          </a:p>
          <a:p>
            <a:pPr algn="l" fontAlgn="ctr">
              <a:lnSpc>
                <a:spcPct val="150000"/>
              </a:lnSpc>
            </a:pP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Midbrain</a:t>
            </a:r>
            <a:endParaRPr lang="it-IT" sz="16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6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Thalamus</a:t>
            </a:r>
            <a:endParaRPr lang="it-IT" sz="1600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600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Insula</a:t>
            </a:r>
          </a:p>
          <a:p>
            <a:pPr algn="l" fontAlgn="ctr">
              <a:lnSpc>
                <a:spcPct val="150000"/>
              </a:lnSpc>
            </a:pP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Pituitary</a:t>
            </a:r>
            <a:r>
              <a:rPr lang="it-IT" sz="16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gland</a:t>
            </a:r>
            <a:endParaRPr lang="it-IT" sz="1600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6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Hippocampus</a:t>
            </a:r>
            <a:endParaRPr lang="it-IT" sz="16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6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Cingulate</a:t>
            </a:r>
            <a:r>
              <a:rPr lang="it-IT" sz="1600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it-IT" sz="16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cortex</a:t>
            </a:r>
            <a:endParaRPr lang="it-IT" sz="1600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0371A11-30D6-40BC-B362-25846624A2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" r="1904"/>
          <a:stretch/>
        </p:blipFill>
        <p:spPr>
          <a:xfrm>
            <a:off x="77793" y="1423771"/>
            <a:ext cx="5876693" cy="437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06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FD15D6C4-85B8-4F68-BC5A-64DA3024667A}"/>
              </a:ext>
            </a:extLst>
          </p:cNvPr>
          <p:cNvSpPr txBox="1"/>
          <p:nvPr/>
        </p:nvSpPr>
        <p:spPr>
          <a:xfrm>
            <a:off x="239486" y="326962"/>
            <a:ext cx="1143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Associate to </a:t>
            </a:r>
            <a:r>
              <a:rPr lang="it-IT" b="1" dirty="0" err="1"/>
              <a:t>each</a:t>
            </a:r>
            <a:r>
              <a:rPr lang="it-IT" b="1" dirty="0"/>
              <a:t> </a:t>
            </a:r>
            <a:r>
              <a:rPr lang="it-IT" b="1" dirty="0" err="1"/>
              <a:t>number</a:t>
            </a:r>
            <a:r>
              <a:rPr lang="it-IT" b="1" dirty="0"/>
              <a:t> the </a:t>
            </a:r>
            <a:r>
              <a:rPr lang="it-IT" b="1" dirty="0" err="1"/>
              <a:t>correct</a:t>
            </a:r>
            <a:r>
              <a:rPr lang="it-IT" b="1" dirty="0"/>
              <a:t> </a:t>
            </a:r>
            <a:r>
              <a:rPr lang="it-IT" b="1" dirty="0" err="1"/>
              <a:t>structure</a:t>
            </a:r>
            <a:r>
              <a:rPr lang="it-IT" b="1" dirty="0"/>
              <a:t>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84177C6-4900-4697-ACF7-574EDEC42EA0}"/>
              </a:ext>
            </a:extLst>
          </p:cNvPr>
          <p:cNvSpPr/>
          <p:nvPr/>
        </p:nvSpPr>
        <p:spPr>
          <a:xfrm>
            <a:off x="0" y="0"/>
            <a:ext cx="12192000" cy="1023257"/>
          </a:xfrm>
          <a:prstGeom prst="rect">
            <a:avLst/>
          </a:prstGeom>
          <a:noFill/>
          <a:ln w="444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7" name="Tabella 10">
            <a:extLst>
              <a:ext uri="{FF2B5EF4-FFF2-40B4-BE49-F238E27FC236}">
                <a16:creationId xmlns:a16="http://schemas.microsoft.com/office/drawing/2014/main" id="{E9AFD518-8A77-4F52-B016-5684782B8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381158"/>
              </p:ext>
            </p:extLst>
          </p:nvPr>
        </p:nvGraphicFramePr>
        <p:xfrm>
          <a:off x="6059490" y="1844907"/>
          <a:ext cx="3217169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043">
                  <a:extLst>
                    <a:ext uri="{9D8B030D-6E8A-4147-A177-3AD203B41FA5}">
                      <a16:colId xmlns:a16="http://schemas.microsoft.com/office/drawing/2014/main" val="2114123638"/>
                    </a:ext>
                  </a:extLst>
                </a:gridCol>
                <a:gridCol w="2750126">
                  <a:extLst>
                    <a:ext uri="{9D8B030D-6E8A-4147-A177-3AD203B41FA5}">
                      <a16:colId xmlns:a16="http://schemas.microsoft.com/office/drawing/2014/main" val="3222123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868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787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542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63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226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41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348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322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771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819227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F04E73DE-FB98-4EDC-9E53-097F85F27DDA}"/>
              </a:ext>
            </a:extLst>
          </p:cNvPr>
          <p:cNvSpPr txBox="1"/>
          <p:nvPr/>
        </p:nvSpPr>
        <p:spPr>
          <a:xfrm>
            <a:off x="9639874" y="1175726"/>
            <a:ext cx="483325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Options:</a:t>
            </a:r>
          </a:p>
          <a:p>
            <a:pPr algn="l" fontAlgn="ctr">
              <a:lnSpc>
                <a:spcPct val="150000"/>
              </a:lnSpc>
            </a:pPr>
            <a:r>
              <a:rPr lang="it-IT" sz="14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Cerebellum</a:t>
            </a:r>
            <a:endParaRPr lang="it-IT" sz="1400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Spinal</a:t>
            </a:r>
            <a:r>
              <a:rPr lang="it-IT" sz="14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cord</a:t>
            </a:r>
            <a:endParaRPr lang="it-IT" sz="1400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400" dirty="0">
                <a:solidFill>
                  <a:srgbClr val="2D4554"/>
                </a:solidFill>
                <a:latin typeface="Source Sans Pro" panose="020B0503030403020204" pitchFamily="34" charset="0"/>
              </a:rPr>
              <a:t>Corpus </a:t>
            </a: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callosum</a:t>
            </a:r>
            <a:endParaRPr lang="it-IT" sz="1400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400" dirty="0">
                <a:solidFill>
                  <a:srgbClr val="2D4554"/>
                </a:solidFill>
                <a:latin typeface="Source Sans Pro" panose="020B0503030403020204" pitchFamily="34" charset="0"/>
              </a:rPr>
              <a:t>Third </a:t>
            </a: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ventricle</a:t>
            </a:r>
            <a:endParaRPr lang="it-IT" sz="14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Amygdala</a:t>
            </a:r>
            <a:endParaRPr lang="it-IT" sz="14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4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Hypothalamus</a:t>
            </a:r>
            <a:endParaRPr lang="it-IT" sz="1400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Pineal</a:t>
            </a:r>
            <a:r>
              <a:rPr lang="it-IT" sz="14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gland</a:t>
            </a:r>
            <a:endParaRPr lang="it-IT" sz="14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400" dirty="0">
                <a:solidFill>
                  <a:srgbClr val="2D4554"/>
                </a:solidFill>
                <a:latin typeface="Source Sans Pro" panose="020B0503030403020204" pitchFamily="34" charset="0"/>
              </a:rPr>
              <a:t>Medulla </a:t>
            </a: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oblongata</a:t>
            </a:r>
            <a:endParaRPr lang="it-IT" sz="14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400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Pons</a:t>
            </a:r>
          </a:p>
          <a:p>
            <a:pPr algn="l" fontAlgn="ctr">
              <a:lnSpc>
                <a:spcPct val="150000"/>
              </a:lnSpc>
            </a:pP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Midbrain</a:t>
            </a:r>
            <a:endParaRPr lang="it-IT" sz="14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4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Thalamus</a:t>
            </a:r>
            <a:endParaRPr lang="it-IT" sz="1400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400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Insula</a:t>
            </a:r>
          </a:p>
          <a:p>
            <a:pPr algn="l" fontAlgn="ctr">
              <a:lnSpc>
                <a:spcPct val="150000"/>
              </a:lnSpc>
            </a:pP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Pituitary</a:t>
            </a:r>
            <a:r>
              <a:rPr lang="it-IT" sz="14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gland</a:t>
            </a:r>
            <a:endParaRPr lang="it-IT" sz="1400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Hippocampus</a:t>
            </a:r>
            <a:endParaRPr lang="it-IT" sz="14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4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Lateral</a:t>
            </a:r>
            <a:r>
              <a:rPr lang="it-IT" sz="1400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it-IT" sz="14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ventricle</a:t>
            </a:r>
            <a:endParaRPr lang="it-IT" sz="1400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1E0BA141-6ECD-46A3-B475-5FDF8799CD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r="8509"/>
          <a:stretch/>
        </p:blipFill>
        <p:spPr>
          <a:xfrm>
            <a:off x="239486" y="1709075"/>
            <a:ext cx="5646359" cy="398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8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FD15D6C4-85B8-4F68-BC5A-64DA3024667A}"/>
              </a:ext>
            </a:extLst>
          </p:cNvPr>
          <p:cNvSpPr txBox="1"/>
          <p:nvPr/>
        </p:nvSpPr>
        <p:spPr>
          <a:xfrm>
            <a:off x="239486" y="326962"/>
            <a:ext cx="1143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Associate to </a:t>
            </a:r>
            <a:r>
              <a:rPr lang="it-IT" b="1" dirty="0" err="1"/>
              <a:t>each</a:t>
            </a:r>
            <a:r>
              <a:rPr lang="it-IT" b="1" dirty="0"/>
              <a:t> </a:t>
            </a:r>
            <a:r>
              <a:rPr lang="it-IT" b="1" dirty="0" err="1"/>
              <a:t>number</a:t>
            </a:r>
            <a:r>
              <a:rPr lang="it-IT" b="1" dirty="0"/>
              <a:t> the </a:t>
            </a:r>
            <a:r>
              <a:rPr lang="it-IT" b="1" dirty="0" err="1"/>
              <a:t>correct</a:t>
            </a:r>
            <a:r>
              <a:rPr lang="it-IT" b="1" dirty="0"/>
              <a:t> </a:t>
            </a:r>
            <a:r>
              <a:rPr lang="it-IT" b="1" dirty="0" err="1"/>
              <a:t>structure</a:t>
            </a:r>
            <a:r>
              <a:rPr lang="it-IT" b="1" dirty="0"/>
              <a:t>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84177C6-4900-4697-ACF7-574EDEC42EA0}"/>
              </a:ext>
            </a:extLst>
          </p:cNvPr>
          <p:cNvSpPr/>
          <p:nvPr/>
        </p:nvSpPr>
        <p:spPr>
          <a:xfrm>
            <a:off x="0" y="0"/>
            <a:ext cx="12192000" cy="1023257"/>
          </a:xfrm>
          <a:prstGeom prst="rect">
            <a:avLst/>
          </a:prstGeom>
          <a:noFill/>
          <a:ln w="444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7" name="Tabella 10">
            <a:extLst>
              <a:ext uri="{FF2B5EF4-FFF2-40B4-BE49-F238E27FC236}">
                <a16:creationId xmlns:a16="http://schemas.microsoft.com/office/drawing/2014/main" id="{E9AFD518-8A77-4F52-B016-5684782B8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981138"/>
              </p:ext>
            </p:extLst>
          </p:nvPr>
        </p:nvGraphicFramePr>
        <p:xfrm>
          <a:off x="6090946" y="2295192"/>
          <a:ext cx="321716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043">
                  <a:extLst>
                    <a:ext uri="{9D8B030D-6E8A-4147-A177-3AD203B41FA5}">
                      <a16:colId xmlns:a16="http://schemas.microsoft.com/office/drawing/2014/main" val="2114123638"/>
                    </a:ext>
                  </a:extLst>
                </a:gridCol>
                <a:gridCol w="2750126">
                  <a:extLst>
                    <a:ext uri="{9D8B030D-6E8A-4147-A177-3AD203B41FA5}">
                      <a16:colId xmlns:a16="http://schemas.microsoft.com/office/drawing/2014/main" val="3222123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41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322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771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819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80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17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943925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F04E73DE-FB98-4EDC-9E53-097F85F27DDA}"/>
              </a:ext>
            </a:extLst>
          </p:cNvPr>
          <p:cNvSpPr txBox="1"/>
          <p:nvPr/>
        </p:nvSpPr>
        <p:spPr>
          <a:xfrm>
            <a:off x="9545085" y="1512506"/>
            <a:ext cx="4833257" cy="438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Options:</a:t>
            </a:r>
          </a:p>
          <a:p>
            <a:pPr algn="l" fontAlgn="ctr">
              <a:lnSpc>
                <a:spcPct val="150000"/>
              </a:lnSpc>
            </a:pPr>
            <a:r>
              <a:rPr lang="it-IT" sz="14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Supplementary</a:t>
            </a:r>
            <a:r>
              <a:rPr lang="it-IT" sz="1400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it-IT" sz="14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motor</a:t>
            </a:r>
            <a:r>
              <a:rPr lang="it-IT" sz="1400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 area</a:t>
            </a:r>
          </a:p>
          <a:p>
            <a:pPr algn="l" fontAlgn="ctr">
              <a:lnSpc>
                <a:spcPct val="150000"/>
              </a:lnSpc>
            </a:pPr>
            <a:r>
              <a:rPr lang="it-IT" sz="14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Premotor</a:t>
            </a:r>
            <a:r>
              <a:rPr lang="it-IT" sz="1400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 area</a:t>
            </a:r>
          </a:p>
          <a:p>
            <a:pPr algn="l" fontAlgn="ctr">
              <a:lnSpc>
                <a:spcPct val="150000"/>
              </a:lnSpc>
            </a:pP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Wernicke</a:t>
            </a:r>
            <a:r>
              <a:rPr lang="it-IT" sz="1400" dirty="0">
                <a:solidFill>
                  <a:srgbClr val="2D4554"/>
                </a:solidFill>
                <a:latin typeface="Source Sans Pro" panose="020B0503030403020204" pitchFamily="34" charset="0"/>
              </a:rPr>
              <a:t> area</a:t>
            </a:r>
            <a:endParaRPr lang="it-IT" sz="1400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Primary</a:t>
            </a:r>
            <a:r>
              <a:rPr lang="it-IT" sz="14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motor</a:t>
            </a:r>
            <a:r>
              <a:rPr lang="it-IT" sz="1400" dirty="0">
                <a:solidFill>
                  <a:srgbClr val="2D4554"/>
                </a:solidFill>
                <a:latin typeface="Source Sans Pro" panose="020B0503030403020204" pitchFamily="34" charset="0"/>
              </a:rPr>
              <a:t> area</a:t>
            </a:r>
            <a:endParaRPr lang="it-IT" sz="1400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400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Middle </a:t>
            </a:r>
            <a:r>
              <a:rPr lang="it-IT" sz="14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temporal</a:t>
            </a:r>
            <a:r>
              <a:rPr lang="it-IT" sz="1400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it-IT" sz="14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gyrus</a:t>
            </a:r>
            <a:endParaRPr lang="it-IT" sz="1400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Inferior</a:t>
            </a:r>
            <a:r>
              <a:rPr lang="it-IT" sz="14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temporal</a:t>
            </a:r>
            <a:r>
              <a:rPr lang="it-IT" sz="14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gyrus</a:t>
            </a:r>
            <a:endParaRPr lang="it-IT" sz="1400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Orbitofrontal</a:t>
            </a:r>
            <a:r>
              <a:rPr lang="it-IT" sz="14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cortex</a:t>
            </a:r>
            <a:endParaRPr lang="it-IT" sz="14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4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Primary</a:t>
            </a:r>
            <a:r>
              <a:rPr lang="it-IT" sz="1400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it-IT" sz="14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auditory</a:t>
            </a:r>
            <a:r>
              <a:rPr lang="it-IT" sz="1400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it-IT" sz="1400" b="0" i="0" dirty="0" err="1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cortex</a:t>
            </a:r>
            <a:endParaRPr lang="it-IT" sz="1400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Supramarginal</a:t>
            </a:r>
            <a:r>
              <a:rPr lang="it-IT" sz="14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gyrus</a:t>
            </a:r>
            <a:endParaRPr lang="it-IT" sz="1400" dirty="0">
              <a:solidFill>
                <a:srgbClr val="2D4554"/>
              </a:solidFill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400" b="0" i="0" dirty="0">
                <a:solidFill>
                  <a:srgbClr val="2D4554"/>
                </a:solidFill>
                <a:effectLst/>
                <a:latin typeface="Source Sans Pro" panose="020B0503030403020204" pitchFamily="34" charset="0"/>
              </a:rPr>
              <a:t>Insula</a:t>
            </a:r>
          </a:p>
          <a:p>
            <a:pPr algn="l" fontAlgn="ctr">
              <a:lnSpc>
                <a:spcPct val="150000"/>
              </a:lnSpc>
            </a:pP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Primary</a:t>
            </a:r>
            <a:r>
              <a:rPr lang="it-IT" sz="14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sensorimotor</a:t>
            </a:r>
            <a:r>
              <a:rPr lang="it-IT" sz="1400" dirty="0">
                <a:solidFill>
                  <a:srgbClr val="2D4554"/>
                </a:solidFill>
                <a:latin typeface="Source Sans Pro" panose="020B0503030403020204" pitchFamily="34" charset="0"/>
              </a:rPr>
              <a:t> </a:t>
            </a:r>
            <a:r>
              <a:rPr lang="it-IT" sz="1400" dirty="0" err="1">
                <a:solidFill>
                  <a:srgbClr val="2D4554"/>
                </a:solidFill>
                <a:latin typeface="Source Sans Pro" panose="020B0503030403020204" pitchFamily="34" charset="0"/>
              </a:rPr>
              <a:t>cortex</a:t>
            </a:r>
            <a:endParaRPr lang="it-IT" sz="1400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  <a:p>
            <a:pPr algn="l" fontAlgn="ctr">
              <a:lnSpc>
                <a:spcPct val="150000"/>
              </a:lnSpc>
            </a:pPr>
            <a:r>
              <a:rPr lang="it-IT" sz="1400" dirty="0">
                <a:solidFill>
                  <a:srgbClr val="2D4554"/>
                </a:solidFill>
                <a:latin typeface="Source Sans Pro" panose="020B0503030403020204" pitchFamily="34" charset="0"/>
              </a:rPr>
              <a:t>Broca area</a:t>
            </a:r>
            <a:endParaRPr lang="it-IT" sz="1400" b="0" i="0" dirty="0">
              <a:solidFill>
                <a:srgbClr val="2D4554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3074" name="Picture 2" descr="question description">
            <a:extLst>
              <a:ext uri="{FF2B5EF4-FFF2-40B4-BE49-F238E27FC236}">
                <a16:creationId xmlns:a16="http://schemas.microsoft.com/office/drawing/2014/main" id="{48168D15-88A3-4D66-9075-386BA9196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69" y="1512506"/>
            <a:ext cx="5542807" cy="526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8427BB3-B152-4249-A40E-C5D54A8EABF4}"/>
              </a:ext>
            </a:extLst>
          </p:cNvPr>
          <p:cNvSpPr txBox="1"/>
          <p:nvPr/>
        </p:nvSpPr>
        <p:spPr>
          <a:xfrm>
            <a:off x="3980572" y="1771972"/>
            <a:ext cx="18734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err="1"/>
              <a:t>Posterior</a:t>
            </a:r>
            <a:r>
              <a:rPr lang="it-IT" sz="1400" dirty="0"/>
              <a:t> </a:t>
            </a:r>
            <a:r>
              <a:rPr lang="it-IT" sz="1400" dirty="0" err="1"/>
              <a:t>parietal</a:t>
            </a:r>
            <a:r>
              <a:rPr lang="it-IT" sz="1400" dirty="0"/>
              <a:t> </a:t>
            </a:r>
            <a:r>
              <a:rPr lang="it-IT" sz="1400" dirty="0" err="1"/>
              <a:t>cortex</a:t>
            </a:r>
            <a:endParaRPr lang="it-IT" sz="14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4915530-8B86-4B4F-B489-94A4F37DAF5A}"/>
              </a:ext>
            </a:extLst>
          </p:cNvPr>
          <p:cNvSpPr txBox="1"/>
          <p:nvPr/>
        </p:nvSpPr>
        <p:spPr>
          <a:xfrm>
            <a:off x="4951143" y="2784441"/>
            <a:ext cx="8080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Visual </a:t>
            </a:r>
          </a:p>
          <a:p>
            <a:r>
              <a:rPr lang="it-IT" sz="1400" dirty="0" err="1"/>
              <a:t>cortex</a:t>
            </a:r>
            <a:endParaRPr lang="it-IT" sz="14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66CF803-0850-4153-8764-416F01E6D7B7}"/>
              </a:ext>
            </a:extLst>
          </p:cNvPr>
          <p:cNvSpPr txBox="1"/>
          <p:nvPr/>
        </p:nvSpPr>
        <p:spPr>
          <a:xfrm>
            <a:off x="698397" y="5711015"/>
            <a:ext cx="18734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Infero-</a:t>
            </a:r>
            <a:r>
              <a:rPr lang="it-IT" sz="1400" dirty="0" err="1"/>
              <a:t>temporal</a:t>
            </a:r>
            <a:r>
              <a:rPr lang="it-IT" sz="1400" dirty="0"/>
              <a:t> </a:t>
            </a:r>
            <a:r>
              <a:rPr lang="it-IT" sz="1400" dirty="0" err="1"/>
              <a:t>cortex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6283437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541</Words>
  <Application>Microsoft Office PowerPoint</Application>
  <PresentationFormat>Widescreen</PresentationFormat>
  <Paragraphs>233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Arial</vt:lpstr>
      <vt:lpstr>Broadway</vt:lpstr>
      <vt:lpstr>Calibri</vt:lpstr>
      <vt:lpstr>Calibri Light</vt:lpstr>
      <vt:lpstr>Source Sans Pro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Alessandra Pecunioso</dc:creator>
  <cp:lastModifiedBy>Alessandra Pecunioso</cp:lastModifiedBy>
  <cp:revision>16</cp:revision>
  <dcterms:created xsi:type="dcterms:W3CDTF">2021-05-19T17:38:30Z</dcterms:created>
  <dcterms:modified xsi:type="dcterms:W3CDTF">2021-05-20T15:54:53Z</dcterms:modified>
</cp:coreProperties>
</file>