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94" r:id="rId3"/>
    <p:sldId id="258" r:id="rId4"/>
    <p:sldId id="296" r:id="rId5"/>
    <p:sldId id="267" r:id="rId6"/>
    <p:sldId id="282" r:id="rId7"/>
    <p:sldId id="295" r:id="rId8"/>
    <p:sldId id="291" r:id="rId9"/>
    <p:sldId id="292" r:id="rId10"/>
    <p:sldId id="303" r:id="rId11"/>
    <p:sldId id="268" r:id="rId12"/>
    <p:sldId id="300" r:id="rId13"/>
    <p:sldId id="301" r:id="rId14"/>
    <p:sldId id="293" r:id="rId15"/>
    <p:sldId id="271" r:id="rId16"/>
    <p:sldId id="285" r:id="rId17"/>
    <p:sldId id="279" r:id="rId18"/>
    <p:sldId id="302" r:id="rId19"/>
    <p:sldId id="265" r:id="rId20"/>
    <p:sldId id="289" r:id="rId21"/>
    <p:sldId id="290" r:id="rId22"/>
    <p:sldId id="288" r:id="rId23"/>
    <p:sldId id="284" r:id="rId24"/>
    <p:sldId id="304" r:id="rId25"/>
    <p:sldId id="306" r:id="rId26"/>
    <p:sldId id="305" r:id="rId2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7395"/>
    <a:srgbClr val="424F5C"/>
    <a:srgbClr val="27467D"/>
    <a:srgbClr val="162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13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46955C-957A-48BD-9218-5F3E72BD7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4ABCAA3-EB6A-4852-B3B4-E5A9620EF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0C7D601-5B0E-47F5-A26B-4FE10064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3CEC-63F2-4FCA-B3B7-6E0C4E8128D6}" type="datetimeFigureOut">
              <a:rPr lang="it-IT" smtClean="0"/>
              <a:t>08/12/2020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F5EC15-9867-4642-9E48-C6570AC9A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634883-54C7-48CC-836C-938AF1DD8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DFB-985E-4A8A-AF9E-E93E3DFB55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96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FDC72E-1ABD-44B7-9A5C-CFA0F32C3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397ED13-10A2-4B3E-B0BE-C66DC095D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89A9D2-DE41-4226-A924-0DF4DE110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3CEC-63F2-4FCA-B3B7-6E0C4E8128D6}" type="datetimeFigureOut">
              <a:rPr lang="it-IT" smtClean="0"/>
              <a:t>08/12/2020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22D360-CEE8-4272-93BA-A0C3E7694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7E164B-2433-4BAF-9004-60409EA4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DFB-985E-4A8A-AF9E-E93E3DFB55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533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EB6E3CE-6F7A-43A8-8942-855801CD3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B4C40D5-D3E7-4892-965E-676EFBAA6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92CDAE-D93A-478D-81FF-30A32D3E2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3CEC-63F2-4FCA-B3B7-6E0C4E8128D6}" type="datetimeFigureOut">
              <a:rPr lang="it-IT" smtClean="0"/>
              <a:t>08/12/2020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C636CF-8465-4CF9-8008-642E52921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56438B-D61D-4B30-AE3B-D9B0C38ED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DFB-985E-4A8A-AF9E-E93E3DFB55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58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D1AEED-27A0-4754-B23E-3929C9E39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4DB52E-532E-4D29-81C1-CAE569B54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AD81C8-85F8-4263-8D92-7E52CA58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3CEC-63F2-4FCA-B3B7-6E0C4E8128D6}" type="datetimeFigureOut">
              <a:rPr lang="it-IT" smtClean="0"/>
              <a:t>08/12/2020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4C4B99-EE74-4770-A9D1-FC549302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1563BA-D6BD-48D7-AA9F-345A9D71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DFB-985E-4A8A-AF9E-E93E3DFB55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16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7CB6F4-4830-4082-8ECD-AEC7AA33C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2679771-95B7-46B8-A754-213C68EF8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0081CA-E154-4B62-9F29-0D688E01A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3CEC-63F2-4FCA-B3B7-6E0C4E8128D6}" type="datetimeFigureOut">
              <a:rPr lang="it-IT" smtClean="0"/>
              <a:t>08/12/2020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A14DC7-6312-4DDE-B9EB-548EC6ECE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77F1A3-4B07-4F4D-8FE4-5745EDBFE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DFB-985E-4A8A-AF9E-E93E3DFB55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062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4DD546-5C74-4FFE-B8A6-4F043EFEF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16C565-840A-4A80-AE4A-141788FC2F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C31D882-F052-46F5-B188-7AFB70B98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494D91-4335-4170-B442-93A2AAB6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3CEC-63F2-4FCA-B3B7-6E0C4E8128D6}" type="datetimeFigureOut">
              <a:rPr lang="it-IT" smtClean="0"/>
              <a:t>08/12/2020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30AB29-B1C7-452A-B415-8F51AB84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99D0A79-4055-40B6-AAA6-9BC6DBAA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DFB-985E-4A8A-AF9E-E93E3DFB55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96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9D8B2C-9FDD-452C-BA5D-4649800A6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0675E7-306D-47AD-98F9-DF4D92910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11BDA88-903D-40BA-973F-8BCBBE193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37FE833-63F7-41A8-BE33-581163181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F4C7671-FF95-45DE-85A7-834F0EF34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3F38FBC-F864-4154-A148-4AEB741F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3CEC-63F2-4FCA-B3B7-6E0C4E8128D6}" type="datetimeFigureOut">
              <a:rPr lang="it-IT" smtClean="0"/>
              <a:t>08/12/2020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E3632D9-F438-419C-9485-0C083D04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A9DC799-C12E-417A-9D42-097113F52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DFB-985E-4A8A-AF9E-E93E3DFB55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713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1C0F62-7B65-4D84-B85C-E5E24A0E0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C0296C8-484D-453D-9444-4DE3D085D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3CEC-63F2-4FCA-B3B7-6E0C4E8128D6}" type="datetimeFigureOut">
              <a:rPr lang="it-IT" smtClean="0"/>
              <a:t>08/12/2020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122984E-7596-4F82-AD1D-22B13B948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E659666-5D57-41C4-A8FF-F03EE96E9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DFB-985E-4A8A-AF9E-E93E3DFB55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12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16A3E68-867E-4D9B-9E4A-21C20A4D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3CEC-63F2-4FCA-B3B7-6E0C4E8128D6}" type="datetimeFigureOut">
              <a:rPr lang="it-IT" smtClean="0"/>
              <a:t>08/12/2020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E79A720-C29A-47B2-A85A-2325BB470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3226D8D-FF75-4D32-9A3D-9955DE2A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DFB-985E-4A8A-AF9E-E93E3DFB55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98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D83107-08AF-47C3-802E-C9B44788E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4EBC8D-174D-4594-B436-B26305DFF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7D3BB18-D0C6-48B2-A638-B1D4BE98A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A6F58E8-387F-4766-9CAA-02F9D85DD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3CEC-63F2-4FCA-B3B7-6E0C4E8128D6}" type="datetimeFigureOut">
              <a:rPr lang="it-IT" smtClean="0"/>
              <a:t>08/12/2020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0342B4-C073-4820-9846-7612E7ACD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E9F8C52-8EFD-41E3-9A89-C56C6B7F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DFB-985E-4A8A-AF9E-E93E3DFB55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53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752CD7-C792-4D00-A45C-5AC9953A4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4FBD025-2E19-4959-BC8D-8CCE238704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477409F-2970-4A4A-B4BE-ADC9CA1DF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480CBC0-72D3-4537-93BA-075BEE53D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3CEC-63F2-4FCA-B3B7-6E0C4E8128D6}" type="datetimeFigureOut">
              <a:rPr lang="it-IT" smtClean="0"/>
              <a:t>08/12/2020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C37E4ED-D386-44A1-BD60-D42C3CBB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2C138FE-072B-4EAA-93A0-EA3448CB4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09DFB-985E-4A8A-AF9E-E93E3DFB55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59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A485CB4-45A2-4DF2-9E01-C650B0B8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B99E387-CCC9-4968-816D-835CCBBF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4FA7C71-CA74-4C8B-AA15-AC34DC74BE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93CEC-63F2-4FCA-B3B7-6E0C4E8128D6}" type="datetimeFigureOut">
              <a:rPr lang="it-IT" smtClean="0"/>
              <a:t>08/12/2020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9FB112-060C-4D14-B89E-D4AF24AC68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F2A957-2CC2-47BD-8C7F-04282868D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09DFB-985E-4A8A-AF9E-E93E3DFB55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327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psicologiapd.fra1.qualtrics.com/jfe/form/SV_b1LTMGoZwcrFZ2t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234BCC6-39B9-47D9-8BF8-C665401A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Immagine 13" descr="Immagine che contiene decorato&#10;&#10;Descrizione generata automaticamente">
            <a:extLst>
              <a:ext uri="{FF2B5EF4-FFF2-40B4-BE49-F238E27FC236}">
                <a16:creationId xmlns:a16="http://schemas.microsoft.com/office/drawing/2014/main" id="{A34760E1-6E20-4EC0-A8AE-C595A8BA4C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08" r="-2" b="12918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20" name="Immagine 19" descr="Immagine che contiene persona, abbigliamento, costume da bagno, mutande&#10;&#10;Descrizione generata automaticamente">
            <a:extLst>
              <a:ext uri="{FF2B5EF4-FFF2-40B4-BE49-F238E27FC236}">
                <a16:creationId xmlns:a16="http://schemas.microsoft.com/office/drawing/2014/main" id="{1EB33C77-4534-4495-9544-67ED4D219E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2" r="-2" b="-2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72A9CE9D-DAC3-40AF-B504-78A64A909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506D7452-6CDE-4381-86CE-07B245938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1E15991-7D33-41A9-974F-79F6DE101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912" y="1524659"/>
            <a:ext cx="5019074" cy="2774088"/>
          </a:xfrm>
        </p:spPr>
        <p:txBody>
          <a:bodyPr>
            <a:normAutofit/>
          </a:bodyPr>
          <a:lstStyle/>
          <a:p>
            <a:pPr algn="l"/>
            <a:r>
              <a:rPr lang="it-IT" sz="5400" b="1" i="1" dirty="0"/>
              <a:t>NUOVE RELAZIONI AI TEMPI DEL COVID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C570C24-FD12-40F5-B4DB-6F460C7B5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912" y="4687367"/>
            <a:ext cx="4917948" cy="1335024"/>
          </a:xfrm>
        </p:spPr>
        <p:txBody>
          <a:bodyPr>
            <a:normAutofit/>
          </a:bodyPr>
          <a:lstStyle/>
          <a:p>
            <a:pPr algn="l"/>
            <a:r>
              <a:rPr lang="it-IT" sz="2200" i="1" dirty="0"/>
              <a:t>A cura di: Giulia Gagliardi, Maurizio Melis, Ilaria Padoin, Cristina Paruta, Giulia Toniolo, Simone Volpe, Valeria </a:t>
            </a:r>
            <a:r>
              <a:rPr lang="it-IT" sz="2200" i="1" dirty="0" err="1"/>
              <a:t>Ziffoni</a:t>
            </a:r>
            <a:endParaRPr lang="it-IT" sz="2200" i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62DA937-8B55-4317-BD32-98D7AF30E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52EE5A8-045B-4D39-8ED1-51333408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461119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58FC836-1EAA-42AB-A3A2-376F04FB6FC7}"/>
              </a:ext>
            </a:extLst>
          </p:cNvPr>
          <p:cNvSpPr/>
          <p:nvPr/>
        </p:nvSpPr>
        <p:spPr>
          <a:xfrm>
            <a:off x="489097" y="625683"/>
            <a:ext cx="704088" cy="146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879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lowchart: Document 3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74D60C5-E826-453E-B941-09E0BEB42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096" y="149910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ESEMPIO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PHQ-15</a:t>
            </a: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6EF94D5D-FD85-4BF4-9A0A-A1A12577E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76914"/>
              </p:ext>
            </p:extLst>
          </p:nvPr>
        </p:nvGraphicFramePr>
        <p:xfrm>
          <a:off x="4311500" y="1539289"/>
          <a:ext cx="7395168" cy="3722273"/>
        </p:xfrm>
        <a:graphic>
          <a:graphicData uri="http://schemas.openxmlformats.org/drawingml/2006/table">
            <a:tbl>
              <a:tblPr firstRow="1" firstCol="1" lastRow="1" lastCol="1"/>
              <a:tblGrid>
                <a:gridCol w="2260161">
                  <a:extLst>
                    <a:ext uri="{9D8B030D-6E8A-4147-A177-3AD203B41FA5}">
                      <a16:colId xmlns:a16="http://schemas.microsoft.com/office/drawing/2014/main" val="4241931321"/>
                    </a:ext>
                  </a:extLst>
                </a:gridCol>
                <a:gridCol w="1920228">
                  <a:extLst>
                    <a:ext uri="{9D8B030D-6E8A-4147-A177-3AD203B41FA5}">
                      <a16:colId xmlns:a16="http://schemas.microsoft.com/office/drawing/2014/main" val="1066962571"/>
                    </a:ext>
                  </a:extLst>
                </a:gridCol>
                <a:gridCol w="1657508">
                  <a:extLst>
                    <a:ext uri="{9D8B030D-6E8A-4147-A177-3AD203B41FA5}">
                      <a16:colId xmlns:a16="http://schemas.microsoft.com/office/drawing/2014/main" val="3323575189"/>
                    </a:ext>
                  </a:extLst>
                </a:gridCol>
                <a:gridCol w="1557271">
                  <a:extLst>
                    <a:ext uri="{9D8B030D-6E8A-4147-A177-3AD203B41FA5}">
                      <a16:colId xmlns:a16="http://schemas.microsoft.com/office/drawing/2014/main" val="2797451260"/>
                    </a:ext>
                  </a:extLst>
                </a:gridCol>
              </a:tblGrid>
              <a:tr h="44092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nulla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po'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Molto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714373"/>
                  </a:ext>
                </a:extLst>
              </a:tr>
              <a:tr h="44092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Dolore di </a:t>
                      </a: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stomaco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862126"/>
                  </a:ext>
                </a:extLst>
              </a:tr>
              <a:tr h="44092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Dolore di </a:t>
                      </a: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schiena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878141"/>
                  </a:ext>
                </a:extLst>
              </a:tr>
              <a:tr h="124848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Dolore a </a:t>
                      </a: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braccia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gambe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articolazioni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ginocchia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fianchi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ecc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..)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979346"/>
                  </a:ext>
                </a:extLst>
              </a:tr>
              <a:tr h="71010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Stanchezza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 </a:t>
                      </a: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mancanza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energie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968327"/>
                  </a:ext>
                </a:extLst>
              </a:tr>
              <a:tr h="440921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Difficoltà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1400" b="0" i="0" u="none" strike="noStrike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dormire</a:t>
                      </a:r>
                      <a:r>
                        <a:rPr lang="en-US" sz="1400" b="0" i="0" u="none" strike="noStrike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472" indent="-347472" algn="ctr" font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  <a:ea typeface="Courier New" panose="02070309020205020404" pitchFamily="49" charset="0"/>
                          <a:cs typeface="Courier New" panose="02070309020205020404" pitchFamily="49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63199" marR="63199" marT="23631" marB="631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70315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BB6C21A4-379B-4528-B350-27BD62CBB93F}"/>
              </a:ext>
            </a:extLst>
          </p:cNvPr>
          <p:cNvSpPr txBox="1"/>
          <p:nvPr/>
        </p:nvSpPr>
        <p:spPr>
          <a:xfrm>
            <a:off x="212034" y="3758505"/>
            <a:ext cx="382987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1200" dirty="0" err="1">
                <a:effectLst/>
                <a:ea typeface="+mj-ea"/>
                <a:cs typeface="+mj-cs"/>
              </a:rPr>
              <a:t>Nell'ultimo</a:t>
            </a:r>
            <a:r>
              <a:rPr lang="en-US" sz="2400" kern="1200" dirty="0">
                <a:effectLst/>
                <a:ea typeface="+mj-ea"/>
                <a:cs typeface="+mj-cs"/>
              </a:rPr>
              <a:t> mese, </a:t>
            </a:r>
            <a:r>
              <a:rPr lang="en-US" sz="2400" kern="1200" dirty="0" err="1">
                <a:effectLst/>
                <a:ea typeface="+mj-ea"/>
                <a:cs typeface="+mj-cs"/>
              </a:rPr>
              <a:t>quanto</a:t>
            </a:r>
            <a:r>
              <a:rPr lang="en-US" sz="2400" kern="1200" dirty="0">
                <a:effectLst/>
                <a:ea typeface="+mj-ea"/>
                <a:cs typeface="+mj-cs"/>
              </a:rPr>
              <a:t> </a:t>
            </a:r>
            <a:r>
              <a:rPr lang="en-US" sz="2400" kern="1200" dirty="0" err="1">
                <a:effectLst/>
                <a:ea typeface="+mj-ea"/>
                <a:cs typeface="+mj-cs"/>
              </a:rPr>
              <a:t>spesso</a:t>
            </a:r>
            <a:r>
              <a:rPr lang="en-US" sz="2400" kern="1200" dirty="0">
                <a:effectLst/>
                <a:ea typeface="+mj-ea"/>
                <a:cs typeface="+mj-cs"/>
              </a:rPr>
              <a:t> </a:t>
            </a:r>
            <a:r>
              <a:rPr lang="en-US" sz="2400" kern="1200" dirty="0" err="1">
                <a:effectLst/>
                <a:ea typeface="+mj-ea"/>
                <a:cs typeface="+mj-cs"/>
              </a:rPr>
              <a:t>si</a:t>
            </a:r>
            <a:r>
              <a:rPr lang="en-US" sz="2400" kern="1200" dirty="0">
                <a:effectLst/>
                <a:ea typeface="+mj-ea"/>
                <a:cs typeface="+mj-cs"/>
              </a:rPr>
              <a:t> è </a:t>
            </a:r>
            <a:r>
              <a:rPr lang="en-US" sz="2400" kern="1200" dirty="0" err="1">
                <a:effectLst/>
                <a:ea typeface="+mj-ea"/>
                <a:cs typeface="+mj-cs"/>
              </a:rPr>
              <a:t>preoccupato</a:t>
            </a:r>
            <a:r>
              <a:rPr lang="en-US" sz="2400" kern="1200" dirty="0">
                <a:effectLst/>
                <a:ea typeface="+mj-ea"/>
                <a:cs typeface="+mj-cs"/>
              </a:rPr>
              <a:t> per uno o </a:t>
            </a:r>
            <a:r>
              <a:rPr lang="en-US" sz="2400" kern="1200" dirty="0" err="1">
                <a:effectLst/>
                <a:ea typeface="+mj-ea"/>
                <a:cs typeface="+mj-cs"/>
              </a:rPr>
              <a:t>più</a:t>
            </a:r>
            <a:r>
              <a:rPr lang="en-US" sz="2400" kern="1200" dirty="0">
                <a:effectLst/>
                <a:ea typeface="+mj-ea"/>
                <a:cs typeface="+mj-cs"/>
              </a:rPr>
              <a:t> </a:t>
            </a:r>
            <a:r>
              <a:rPr lang="en-US" sz="2400" kern="1200" dirty="0" err="1">
                <a:effectLst/>
                <a:ea typeface="+mj-ea"/>
                <a:cs typeface="+mj-cs"/>
              </a:rPr>
              <a:t>dei</a:t>
            </a:r>
            <a:r>
              <a:rPr lang="en-US" sz="2400" kern="1200" dirty="0">
                <a:effectLst/>
                <a:ea typeface="+mj-ea"/>
                <a:cs typeface="+mj-cs"/>
              </a:rPr>
              <a:t> </a:t>
            </a:r>
            <a:r>
              <a:rPr lang="en-US" sz="2400" kern="1200" dirty="0" err="1">
                <a:effectLst/>
                <a:ea typeface="+mj-ea"/>
                <a:cs typeface="+mj-cs"/>
              </a:rPr>
              <a:t>seguenti</a:t>
            </a:r>
            <a:r>
              <a:rPr lang="en-US" sz="2400" kern="1200" dirty="0">
                <a:effectLst/>
                <a:ea typeface="+mj-ea"/>
                <a:cs typeface="+mj-cs"/>
              </a:rPr>
              <a:t> </a:t>
            </a:r>
            <a:r>
              <a:rPr lang="en-US" sz="2400" kern="1200" dirty="0" err="1">
                <a:effectLst/>
                <a:ea typeface="+mj-ea"/>
                <a:cs typeface="+mj-cs"/>
              </a:rPr>
              <a:t>sintomi</a:t>
            </a:r>
            <a:r>
              <a:rPr lang="en-US" sz="2400" kern="1200" dirty="0">
                <a:effectLst/>
                <a:ea typeface="+mj-ea"/>
                <a:cs typeface="+mj-cs"/>
              </a:rPr>
              <a:t>?</a:t>
            </a:r>
            <a:r>
              <a:rPr lang="en-US" sz="2400" kern="1200" dirty="0">
                <a:solidFill>
                  <a:srgbClr val="FFFFFF"/>
                </a:solidFill>
                <a:effectLst/>
                <a:ea typeface="+mj-ea"/>
                <a:cs typeface="+mj-cs"/>
              </a:rPr>
              <a:t>?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51000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0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78B56422-6573-4C82-9C7C-3EB5B2E10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091312" cy="1205821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en-US" sz="2500" b="1">
                <a:solidFill>
                  <a:srgbClr val="FEFFFF"/>
                </a:solidFill>
                <a:cs typeface="Times New Roman" panose="02020603050405020304" pitchFamily="18" charset="0"/>
              </a:rPr>
              <a:t>STANDARD: PRIMO LOCKDOWN</a:t>
            </a:r>
            <a:endParaRPr lang="it-IT" sz="2500" b="1">
              <a:solidFill>
                <a:srgbClr val="FE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00CED5-7AF3-4572-A944-DB8BB0715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189" y="2494450"/>
            <a:ext cx="5773883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Temi affrontati in questo blocco:</a:t>
            </a:r>
          </a:p>
          <a:p>
            <a:r>
              <a:rPr lang="it-IT" sz="2400" dirty="0"/>
              <a:t>Protezioni;</a:t>
            </a:r>
          </a:p>
          <a:p>
            <a:r>
              <a:rPr lang="it-IT" sz="2400" dirty="0"/>
              <a:t>Modalità di vivere la sessualità individuale; </a:t>
            </a:r>
          </a:p>
          <a:p>
            <a:r>
              <a:rPr lang="it-IT" sz="2400" dirty="0"/>
              <a:t>Modalità di vivere la sessualità di coppia;</a:t>
            </a:r>
          </a:p>
          <a:p>
            <a:r>
              <a:rPr lang="it-IT" sz="2400" dirty="0"/>
              <a:t>Cambiamenti rispetto al periodo </a:t>
            </a:r>
            <a:r>
              <a:rPr lang="it-IT" sz="2400" dirty="0" err="1"/>
              <a:t>pre</a:t>
            </a:r>
            <a:r>
              <a:rPr lang="it-IT" sz="2400" dirty="0"/>
              <a:t>-quarantena; </a:t>
            </a:r>
          </a:p>
          <a:p>
            <a:r>
              <a:rPr lang="it-IT" sz="2400" dirty="0"/>
              <a:t>Fattori che hanno influenzato i cambiamenti nella sessualità.</a:t>
            </a:r>
          </a:p>
        </p:txBody>
      </p:sp>
      <p:pic>
        <p:nvPicPr>
          <p:cNvPr id="6" name="Elemento grafico 5" descr="Covid-19 contorno">
            <a:extLst>
              <a:ext uri="{FF2B5EF4-FFF2-40B4-BE49-F238E27FC236}">
                <a16:creationId xmlns:a16="http://schemas.microsoft.com/office/drawing/2014/main" id="{79B0FF44-D5DA-40F2-8838-64B01F7C3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43093" y="633852"/>
            <a:ext cx="2706632" cy="2706632"/>
          </a:xfrm>
          <a:prstGeom prst="rect">
            <a:avLst/>
          </a:prstGeom>
        </p:spPr>
      </p:pic>
      <p:pic>
        <p:nvPicPr>
          <p:cNvPr id="5" name="Elemento grafico 4" descr="Maschera chirurgica con riempimento a tinta unita">
            <a:extLst>
              <a:ext uri="{FF2B5EF4-FFF2-40B4-BE49-F238E27FC236}">
                <a16:creationId xmlns:a16="http://schemas.microsoft.com/office/drawing/2014/main" id="{693F3E9E-9C86-4783-915F-51AD20FBB4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6150" y="3511296"/>
            <a:ext cx="2757470" cy="275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455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lowchart: Document 3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74D60C5-E826-453E-B941-09E0BEB42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096" y="149910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ESEMPI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DOMANDE</a:t>
            </a:r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73721834-9239-41E8-B631-40111E6C4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753807"/>
              </p:ext>
            </p:extLst>
          </p:nvPr>
        </p:nvGraphicFramePr>
        <p:xfrm>
          <a:off x="4876799" y="479146"/>
          <a:ext cx="6957389" cy="6107183"/>
        </p:xfrm>
        <a:graphic>
          <a:graphicData uri="http://schemas.openxmlformats.org/drawingml/2006/table">
            <a:tbl>
              <a:tblPr firstRow="1" firstCol="1" lastRow="1" lastCol="1">
                <a:tableStyleId>{2D5ABB26-0587-4C30-8999-92F81FD0307C}</a:tableStyleId>
              </a:tblPr>
              <a:tblGrid>
                <a:gridCol w="1026450">
                  <a:extLst>
                    <a:ext uri="{9D8B030D-6E8A-4147-A177-3AD203B41FA5}">
                      <a16:colId xmlns:a16="http://schemas.microsoft.com/office/drawing/2014/main" val="1385254904"/>
                    </a:ext>
                  </a:extLst>
                </a:gridCol>
                <a:gridCol w="847277">
                  <a:extLst>
                    <a:ext uri="{9D8B030D-6E8A-4147-A177-3AD203B41FA5}">
                      <a16:colId xmlns:a16="http://schemas.microsoft.com/office/drawing/2014/main" val="2600774630"/>
                    </a:ext>
                  </a:extLst>
                </a:gridCol>
                <a:gridCol w="847277">
                  <a:extLst>
                    <a:ext uri="{9D8B030D-6E8A-4147-A177-3AD203B41FA5}">
                      <a16:colId xmlns:a16="http://schemas.microsoft.com/office/drawing/2014/main" val="2789517037"/>
                    </a:ext>
                  </a:extLst>
                </a:gridCol>
                <a:gridCol w="847277">
                  <a:extLst>
                    <a:ext uri="{9D8B030D-6E8A-4147-A177-3AD203B41FA5}">
                      <a16:colId xmlns:a16="http://schemas.microsoft.com/office/drawing/2014/main" val="1474042230"/>
                    </a:ext>
                  </a:extLst>
                </a:gridCol>
                <a:gridCol w="847277">
                  <a:extLst>
                    <a:ext uri="{9D8B030D-6E8A-4147-A177-3AD203B41FA5}">
                      <a16:colId xmlns:a16="http://schemas.microsoft.com/office/drawing/2014/main" val="2621265089"/>
                    </a:ext>
                  </a:extLst>
                </a:gridCol>
                <a:gridCol w="847277">
                  <a:extLst>
                    <a:ext uri="{9D8B030D-6E8A-4147-A177-3AD203B41FA5}">
                      <a16:colId xmlns:a16="http://schemas.microsoft.com/office/drawing/2014/main" val="3808181231"/>
                    </a:ext>
                  </a:extLst>
                </a:gridCol>
                <a:gridCol w="847277">
                  <a:extLst>
                    <a:ext uri="{9D8B030D-6E8A-4147-A177-3AD203B41FA5}">
                      <a16:colId xmlns:a16="http://schemas.microsoft.com/office/drawing/2014/main" val="1337008607"/>
                    </a:ext>
                  </a:extLst>
                </a:gridCol>
                <a:gridCol w="847277">
                  <a:extLst>
                    <a:ext uri="{9D8B030D-6E8A-4147-A177-3AD203B41FA5}">
                      <a16:colId xmlns:a16="http://schemas.microsoft.com/office/drawing/2014/main" val="1937438926"/>
                    </a:ext>
                  </a:extLst>
                </a:gridCol>
              </a:tblGrid>
              <a:tr h="890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0= Mai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1= Una volta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2= 2 o 3 volte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3= Una volta alla settimana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4= 2 o 3 volte alla settimana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5= Una volta al giorno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6= Più spesso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622066"/>
                  </a:ext>
                </a:extLst>
              </a:tr>
              <a:tr h="469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Baciare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282029"/>
                  </a:ext>
                </a:extLst>
              </a:tr>
              <a:tr h="662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Fantasie sessualità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704453"/>
                  </a:ext>
                </a:extLst>
              </a:tr>
              <a:tr h="662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Masturbazione da solo/a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909970"/>
                  </a:ext>
                </a:extLst>
              </a:tr>
              <a:tr h="855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Masturbazione reciproca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8007233"/>
                  </a:ext>
                </a:extLst>
              </a:tr>
              <a:tr h="1048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Accarezzare e giochi preliminari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760448"/>
                  </a:ext>
                </a:extLst>
              </a:tr>
              <a:tr h="469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Sesso orale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6721442"/>
                  </a:ext>
                </a:extLst>
              </a:tr>
              <a:tr h="1048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>
                          <a:effectLst/>
                        </a:rPr>
                        <a:t>Penetrazione vaginale o coito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2352" marR="52352" marT="19575" marB="523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575094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F853D8F-1418-4D72-BD83-B96974EE1C0D}"/>
              </a:ext>
            </a:extLst>
          </p:cNvPr>
          <p:cNvSpPr txBox="1"/>
          <p:nvPr/>
        </p:nvSpPr>
        <p:spPr>
          <a:xfrm>
            <a:off x="842096" y="3617843"/>
            <a:ext cx="32480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Utilizzando la scala numerica riportata qui sotto, indichi quante volte durante il primo </a:t>
            </a:r>
            <a:r>
              <a:rPr lang="it-IT" sz="2400" dirty="0" err="1"/>
              <a:t>lockdown</a:t>
            </a:r>
            <a:r>
              <a:rPr lang="it-IT" sz="2400" dirty="0"/>
              <a:t> ha partecipato alle seguenti esperienze sessuali. </a:t>
            </a:r>
          </a:p>
        </p:txBody>
      </p:sp>
    </p:spTree>
    <p:extLst>
      <p:ext uri="{BB962C8B-B14F-4D97-AF65-F5344CB8AC3E}">
        <p14:creationId xmlns:p14="http://schemas.microsoft.com/office/powerpoint/2010/main" val="1880673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1">
            <a:extLst>
              <a:ext uri="{FF2B5EF4-FFF2-40B4-BE49-F238E27FC236}">
                <a16:creationId xmlns:a16="http://schemas.microsoft.com/office/drawing/2014/main" id="{8838AF73-AE3A-467C-8237-88937750C1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646152"/>
              </p:ext>
            </p:extLst>
          </p:nvPr>
        </p:nvGraphicFramePr>
        <p:xfrm>
          <a:off x="113638" y="1999554"/>
          <a:ext cx="5876345" cy="4307565"/>
        </p:xfrm>
        <a:graphic>
          <a:graphicData uri="http://schemas.openxmlformats.org/drawingml/2006/table">
            <a:tbl>
              <a:tblPr firstRow="1" firstCol="1" lastRow="1" lastCol="1">
                <a:tableStyleId>{2D5ABB26-0587-4C30-8999-92F81FD0307C}</a:tableStyleId>
              </a:tblPr>
              <a:tblGrid>
                <a:gridCol w="973040">
                  <a:extLst>
                    <a:ext uri="{9D8B030D-6E8A-4147-A177-3AD203B41FA5}">
                      <a16:colId xmlns:a16="http://schemas.microsoft.com/office/drawing/2014/main" val="1885415355"/>
                    </a:ext>
                  </a:extLst>
                </a:gridCol>
                <a:gridCol w="636105">
                  <a:extLst>
                    <a:ext uri="{9D8B030D-6E8A-4147-A177-3AD203B41FA5}">
                      <a16:colId xmlns:a16="http://schemas.microsoft.com/office/drawing/2014/main" val="779152102"/>
                    </a:ext>
                  </a:extLst>
                </a:gridCol>
                <a:gridCol w="808382">
                  <a:extLst>
                    <a:ext uri="{9D8B030D-6E8A-4147-A177-3AD203B41FA5}">
                      <a16:colId xmlns:a16="http://schemas.microsoft.com/office/drawing/2014/main" val="136105266"/>
                    </a:ext>
                  </a:extLst>
                </a:gridCol>
                <a:gridCol w="755374">
                  <a:extLst>
                    <a:ext uri="{9D8B030D-6E8A-4147-A177-3AD203B41FA5}">
                      <a16:colId xmlns:a16="http://schemas.microsoft.com/office/drawing/2014/main" val="3597892810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04302157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69919177"/>
                    </a:ext>
                  </a:extLst>
                </a:gridCol>
                <a:gridCol w="861392">
                  <a:extLst>
                    <a:ext uri="{9D8B030D-6E8A-4147-A177-3AD203B41FA5}">
                      <a16:colId xmlns:a16="http://schemas.microsoft.com/office/drawing/2014/main" val="830434638"/>
                    </a:ext>
                  </a:extLst>
                </a:gridCol>
              </a:tblGrid>
              <a:tr h="1021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0=Mai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1=Una volta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2= 2 o 3 volte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3=Una volta </a:t>
                      </a:r>
                      <a:r>
                        <a:rPr lang="en-US" sz="1400" dirty="0" err="1">
                          <a:effectLst/>
                        </a:rPr>
                        <a:t>alla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settimana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4= 2 o 3 volte </a:t>
                      </a:r>
                      <a:r>
                        <a:rPr lang="en-US" sz="1400" dirty="0" err="1">
                          <a:effectLst/>
                        </a:rPr>
                        <a:t>alla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settimana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5=Una volta al </a:t>
                      </a:r>
                      <a:r>
                        <a:rPr lang="en-US" sz="1400" dirty="0" err="1">
                          <a:effectLst/>
                        </a:rPr>
                        <a:t>giorno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594785"/>
                  </a:ext>
                </a:extLst>
              </a:tr>
              <a:tr h="412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Sexting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0178769"/>
                  </a:ext>
                </a:extLst>
              </a:tr>
              <a:tr h="957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Scambio</a:t>
                      </a:r>
                      <a:r>
                        <a:rPr lang="en-US" sz="1400" dirty="0">
                          <a:effectLst/>
                        </a:rPr>
                        <a:t> di </a:t>
                      </a:r>
                      <a:r>
                        <a:rPr lang="en-US" sz="1400" dirty="0" err="1">
                          <a:effectLst/>
                        </a:rPr>
                        <a:t>foto</a:t>
                      </a:r>
                      <a:r>
                        <a:rPr lang="en-US" sz="1400" dirty="0">
                          <a:effectLst/>
                        </a:rPr>
                        <a:t>, nudes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378922"/>
                  </a:ext>
                </a:extLst>
              </a:tr>
              <a:tr h="957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Sesso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telefonico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1361838"/>
                  </a:ext>
                </a:extLst>
              </a:tr>
              <a:tr h="957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Altro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specificare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920837"/>
                  </a:ext>
                </a:extLst>
              </a:tr>
            </a:tbl>
          </a:graphicData>
        </a:graphic>
      </p:graphicFrame>
      <p:sp>
        <p:nvSpPr>
          <p:cNvPr id="16" name="Segnaposto testo 5">
            <a:extLst>
              <a:ext uri="{FF2B5EF4-FFF2-40B4-BE49-F238E27FC236}">
                <a16:creationId xmlns:a16="http://schemas.microsoft.com/office/drawing/2014/main" id="{2E2CF5B9-CDB2-403E-A0F4-2AE3AAC063E6}"/>
              </a:ext>
            </a:extLst>
          </p:cNvPr>
          <p:cNvSpPr txBox="1">
            <a:spLocks/>
          </p:cNvSpPr>
          <p:nvPr/>
        </p:nvSpPr>
        <p:spPr>
          <a:xfrm>
            <a:off x="1479949" y="1014448"/>
            <a:ext cx="3666190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/>
              <a:t>Sessualità di coppia</a:t>
            </a:r>
          </a:p>
        </p:txBody>
      </p:sp>
      <p:graphicFrame>
        <p:nvGraphicFramePr>
          <p:cNvPr id="13" name="Tabella 12">
            <a:extLst>
              <a:ext uri="{FF2B5EF4-FFF2-40B4-BE49-F238E27FC236}">
                <a16:creationId xmlns:a16="http://schemas.microsoft.com/office/drawing/2014/main" id="{86796E63-F8A7-4CC0-BB40-71804FE5F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491236"/>
              </p:ext>
            </p:extLst>
          </p:nvPr>
        </p:nvGraphicFramePr>
        <p:xfrm>
          <a:off x="6096000" y="1999554"/>
          <a:ext cx="5777553" cy="4307565"/>
        </p:xfrm>
        <a:graphic>
          <a:graphicData uri="http://schemas.openxmlformats.org/drawingml/2006/table">
            <a:tbl>
              <a:tblPr firstRow="1" firstCol="1" lastRow="1" lastCol="1">
                <a:tableStyleId>{2D5ABB26-0587-4C30-8999-92F81FD0307C}</a:tableStyleId>
              </a:tblPr>
              <a:tblGrid>
                <a:gridCol w="1314734">
                  <a:extLst>
                    <a:ext uri="{9D8B030D-6E8A-4147-A177-3AD203B41FA5}">
                      <a16:colId xmlns:a16="http://schemas.microsoft.com/office/drawing/2014/main" val="1536260261"/>
                    </a:ext>
                  </a:extLst>
                </a:gridCol>
                <a:gridCol w="491320">
                  <a:extLst>
                    <a:ext uri="{9D8B030D-6E8A-4147-A177-3AD203B41FA5}">
                      <a16:colId xmlns:a16="http://schemas.microsoft.com/office/drawing/2014/main" val="2015051180"/>
                    </a:ext>
                  </a:extLst>
                </a:gridCol>
                <a:gridCol w="614149">
                  <a:extLst>
                    <a:ext uri="{9D8B030D-6E8A-4147-A177-3AD203B41FA5}">
                      <a16:colId xmlns:a16="http://schemas.microsoft.com/office/drawing/2014/main" val="1749044849"/>
                    </a:ext>
                  </a:extLst>
                </a:gridCol>
                <a:gridCol w="627797">
                  <a:extLst>
                    <a:ext uri="{9D8B030D-6E8A-4147-A177-3AD203B41FA5}">
                      <a16:colId xmlns:a16="http://schemas.microsoft.com/office/drawing/2014/main" val="1516546434"/>
                    </a:ext>
                  </a:extLst>
                </a:gridCol>
                <a:gridCol w="873457">
                  <a:extLst>
                    <a:ext uri="{9D8B030D-6E8A-4147-A177-3AD203B41FA5}">
                      <a16:colId xmlns:a16="http://schemas.microsoft.com/office/drawing/2014/main" val="29240953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992435322"/>
                    </a:ext>
                  </a:extLst>
                </a:gridCol>
                <a:gridCol w="941696">
                  <a:extLst>
                    <a:ext uri="{9D8B030D-6E8A-4147-A177-3AD203B41FA5}">
                      <a16:colId xmlns:a16="http://schemas.microsoft.com/office/drawing/2014/main" val="814571513"/>
                    </a:ext>
                  </a:extLst>
                </a:gridCol>
              </a:tblGrid>
              <a:tr h="1059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0=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Mai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1= Una volta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2= 2 o 3 volte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3= Una volta </a:t>
                      </a:r>
                      <a:r>
                        <a:rPr lang="en-US" sz="1400" dirty="0" err="1">
                          <a:effectLst/>
                        </a:rPr>
                        <a:t>alla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settimana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4= 2 o 3 volte </a:t>
                      </a:r>
                      <a:r>
                        <a:rPr lang="en-US" sz="1400" dirty="0" err="1">
                          <a:effectLst/>
                        </a:rPr>
                        <a:t>alla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settimana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5= Una volta al </a:t>
                      </a:r>
                      <a:r>
                        <a:rPr lang="en-US" sz="1400" dirty="0" err="1">
                          <a:effectLst/>
                        </a:rPr>
                        <a:t>giorno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58775"/>
                  </a:ext>
                </a:extLst>
              </a:tr>
              <a:tr h="752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Masturbazione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842355"/>
                  </a:ext>
                </a:extLst>
              </a:tr>
              <a:tr h="455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Sex toys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19714"/>
                  </a:ext>
                </a:extLst>
              </a:tr>
              <a:tr h="5347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Video porno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05632"/>
                  </a:ext>
                </a:extLst>
              </a:tr>
              <a:tr h="752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Foto</a:t>
                      </a:r>
                      <a:r>
                        <a:rPr lang="en-US" sz="1400" dirty="0">
                          <a:effectLst/>
                        </a:rPr>
                        <a:t> del partner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786080"/>
                  </a:ext>
                </a:extLst>
              </a:tr>
              <a:tr h="752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Altro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specificare</a:t>
                      </a:r>
                      <a:r>
                        <a:rPr lang="en-US" sz="1400" dirty="0">
                          <a:effectLst/>
                        </a:rPr>
                        <a:t>: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260621"/>
                  </a:ext>
                </a:extLst>
              </a:tr>
            </a:tbl>
          </a:graphicData>
        </a:graphic>
      </p:graphicFrame>
      <p:sp>
        <p:nvSpPr>
          <p:cNvPr id="18" name="Segnaposto testo 7">
            <a:extLst>
              <a:ext uri="{FF2B5EF4-FFF2-40B4-BE49-F238E27FC236}">
                <a16:creationId xmlns:a16="http://schemas.microsoft.com/office/drawing/2014/main" id="{17A967C1-1802-4BB1-AC7C-E75879812166}"/>
              </a:ext>
            </a:extLst>
          </p:cNvPr>
          <p:cNvSpPr txBox="1">
            <a:spLocks/>
          </p:cNvSpPr>
          <p:nvPr/>
        </p:nvSpPr>
        <p:spPr>
          <a:xfrm>
            <a:off x="7399631" y="1014448"/>
            <a:ext cx="518318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/>
              <a:t>Sessualità individuale</a:t>
            </a:r>
          </a:p>
        </p:txBody>
      </p:sp>
    </p:spTree>
    <p:extLst>
      <p:ext uri="{BB962C8B-B14F-4D97-AF65-F5344CB8AC3E}">
        <p14:creationId xmlns:p14="http://schemas.microsoft.com/office/powerpoint/2010/main" val="2852850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3C1242A-75AD-41BF-97B4-9C21511A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091312" cy="1205821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rgbClr val="FEFFFF"/>
                </a:solidFill>
              </a:rPr>
              <a:t>BLOCCO: PERIODO ESTIVO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075C83-0133-4728-9C66-3053E1C85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6988" y="2659126"/>
            <a:ext cx="5773883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Temi affrontati in questo blocco:</a:t>
            </a:r>
          </a:p>
          <a:p>
            <a:r>
              <a:rPr lang="it-IT" sz="2400" dirty="0"/>
              <a:t>Paura del contagio esperita;</a:t>
            </a:r>
          </a:p>
          <a:p>
            <a:r>
              <a:rPr lang="it-IT" sz="2400" dirty="0"/>
              <a:t>Comportamenti di vicinanza (fisica e sessuale) adottati;</a:t>
            </a:r>
          </a:p>
          <a:p>
            <a:r>
              <a:rPr lang="it-IT" sz="2400" dirty="0"/>
              <a:t>Cambiamento nelle abitudini adottate durante il </a:t>
            </a:r>
            <a:r>
              <a:rPr lang="it-IT" sz="2400" dirty="0" err="1"/>
              <a:t>lockdown</a:t>
            </a:r>
            <a:r>
              <a:rPr lang="it-IT" sz="2400" dirty="0"/>
              <a:t>.</a:t>
            </a:r>
          </a:p>
        </p:txBody>
      </p:sp>
      <p:pic>
        <p:nvPicPr>
          <p:cNvPr id="6" name="Elemento grafico 5" descr="Covid-19 contorno">
            <a:extLst>
              <a:ext uri="{FF2B5EF4-FFF2-40B4-BE49-F238E27FC236}">
                <a16:creationId xmlns:a16="http://schemas.microsoft.com/office/drawing/2014/main" id="{F1CCCAE0-DB0F-4503-8EEF-17F97AAF4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43093" y="633852"/>
            <a:ext cx="2706632" cy="2706632"/>
          </a:xfrm>
          <a:prstGeom prst="rect">
            <a:avLst/>
          </a:prstGeom>
        </p:spPr>
      </p:pic>
      <p:pic>
        <p:nvPicPr>
          <p:cNvPr id="5" name="Elemento grafico 4" descr="Ombrellone con riempimento a tinta unita">
            <a:extLst>
              <a:ext uri="{FF2B5EF4-FFF2-40B4-BE49-F238E27FC236}">
                <a16:creationId xmlns:a16="http://schemas.microsoft.com/office/drawing/2014/main" id="{B659821D-C00E-4214-B6C7-086EE7C8E2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6150" y="3511296"/>
            <a:ext cx="2757470" cy="275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11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25EF16C-54DE-4568-B18A-5A25404C5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rgbClr val="FFFFFF"/>
                </a:solidFill>
              </a:rPr>
              <a:t>ESEMPI DOMANDE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B15E9C-0154-4B9A-A434-9BC48F8D7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rgbClr val="000000"/>
                </a:solidFill>
                <a:effectLst/>
                <a:latin typeface="Calibri(corpo)"/>
                <a:ea typeface="Times New Roman" panose="02020603050405020304" pitchFamily="18" charset="0"/>
                <a:cs typeface="Calibri" panose="020F0502020204030204" pitchFamily="34" charset="0"/>
              </a:rPr>
              <a:t> Come vi siete comportati durante il vostro primo incontro dal vivo successivo al primo lockdown?</a:t>
            </a:r>
            <a:endParaRPr lang="it-IT" sz="2000">
              <a:solidFill>
                <a:srgbClr val="000000"/>
              </a:solidFill>
              <a:effectLst/>
              <a:latin typeface="Calibri(corpo)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600"/>
              <a:buFont typeface="Courier New" panose="02070309020205020404" pitchFamily="49" charset="0"/>
              <a:buChar char="o"/>
            </a:pPr>
            <a:r>
              <a:rPr lang="en-US" sz="2000">
                <a:solidFill>
                  <a:srgbClr val="000000"/>
                </a:solidFill>
                <a:effectLst/>
                <a:latin typeface="Calibri(corpo)"/>
                <a:ea typeface="Courier New" panose="02070309020205020404" pitchFamily="49" charset="0"/>
                <a:cs typeface="Calibri" panose="020F0502020204030204" pitchFamily="34" charset="0"/>
              </a:rPr>
              <a:t>Abbiamo tenuto la mascherina e mantenuto la distanza di un metro</a:t>
            </a:r>
            <a:endParaRPr lang="it-IT" sz="2000">
              <a:solidFill>
                <a:srgbClr val="000000"/>
              </a:solidFill>
              <a:effectLst/>
              <a:latin typeface="Calibri(corpo)"/>
              <a:ea typeface="Courier New" panose="02070309020205020404" pitchFamily="49" charset="0"/>
              <a:cs typeface="Calibri" panose="020F050202020403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600"/>
              <a:buFont typeface="Courier New" panose="02070309020205020404" pitchFamily="49" charset="0"/>
              <a:buChar char="o"/>
            </a:pPr>
            <a:r>
              <a:rPr lang="en-US" sz="2000">
                <a:solidFill>
                  <a:srgbClr val="000000"/>
                </a:solidFill>
                <a:effectLst/>
                <a:latin typeface="Calibri(corpo)"/>
                <a:ea typeface="Courier New" panose="02070309020205020404" pitchFamily="49" charset="0"/>
                <a:cs typeface="Calibri" panose="020F0502020204030204" pitchFamily="34" charset="0"/>
              </a:rPr>
              <a:t>Abbiamo tenuto la mascherina ma non abbiamo mantenuto la distanza di un metro</a:t>
            </a:r>
            <a:endParaRPr lang="it-IT" sz="2000">
              <a:solidFill>
                <a:srgbClr val="000000"/>
              </a:solidFill>
              <a:effectLst/>
              <a:latin typeface="Calibri(corpo)"/>
              <a:ea typeface="Courier New" panose="02070309020205020404" pitchFamily="49" charset="0"/>
              <a:cs typeface="Calibri" panose="020F050202020403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600"/>
              <a:buFont typeface="Courier New" panose="02070309020205020404" pitchFamily="49" charset="0"/>
              <a:buChar char="o"/>
            </a:pPr>
            <a:r>
              <a:rPr lang="en-US" sz="2000">
                <a:solidFill>
                  <a:srgbClr val="000000"/>
                </a:solidFill>
                <a:effectLst/>
                <a:latin typeface="Calibri(corpo)"/>
                <a:ea typeface="Courier New" panose="02070309020205020404" pitchFamily="49" charset="0"/>
                <a:cs typeface="Calibri" panose="020F0502020204030204" pitchFamily="34" charset="0"/>
              </a:rPr>
              <a:t>Non abbiamo tenuto la mascherina e non abbiamo mantenuto la distanza di un metro</a:t>
            </a: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600"/>
              <a:buFont typeface="Courier New" panose="02070309020205020404" pitchFamily="49" charset="0"/>
              <a:buChar char="o"/>
            </a:pPr>
            <a:endParaRPr lang="it-IT" sz="2000">
              <a:solidFill>
                <a:srgbClr val="000000"/>
              </a:solidFill>
              <a:effectLst/>
              <a:latin typeface="Calibri(corpo)"/>
              <a:ea typeface="Courier New" panose="020703090202050204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it-IT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29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7851380-27D9-423D-BE47-3C6803E37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5784" y="673769"/>
            <a:ext cx="6955124" cy="518160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Come vi </a:t>
            </a:r>
            <a:r>
              <a:rPr lang="en-US" dirty="0" err="1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siete</a:t>
            </a:r>
            <a:r>
              <a:rPr lang="en-US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rapportati</a:t>
            </a:r>
            <a:r>
              <a:rPr lang="en-US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durante</a:t>
            </a:r>
            <a:r>
              <a:rPr lang="en-US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il vostro primo </a:t>
            </a:r>
            <a:r>
              <a:rPr lang="en-US" dirty="0" err="1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incontro</a:t>
            </a:r>
            <a:r>
              <a:rPr lang="en-US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dal vivo? (è </a:t>
            </a:r>
            <a:r>
              <a:rPr lang="en-US" dirty="0" err="1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possibile</a:t>
            </a:r>
            <a:r>
              <a:rPr lang="en-US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selezionare</a:t>
            </a:r>
            <a:r>
              <a:rPr lang="en-US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più</a:t>
            </a:r>
            <a:r>
              <a:rPr lang="en-US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 una </a:t>
            </a:r>
            <a:r>
              <a:rPr lang="en-US" dirty="0" err="1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risposta</a:t>
            </a:r>
            <a:r>
              <a:rPr lang="en-US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FFFFFF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Courier New" panose="02070309020205020404" pitchFamily="49" charset="0"/>
              <a:buChar char="o"/>
            </a:pPr>
            <a:r>
              <a:rPr lang="en-US" dirty="0" err="1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Nessun</a:t>
            </a:r>
            <a:r>
              <a:rPr lang="en-US" dirty="0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contatto</a:t>
            </a:r>
            <a:r>
              <a:rPr lang="en-US" dirty="0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fisico</a:t>
            </a:r>
            <a:endParaRPr lang="it-IT" dirty="0">
              <a:solidFill>
                <a:srgbClr val="FFFFFF"/>
              </a:solidFill>
              <a:effectLst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Courier New" panose="02070309020205020404" pitchFamily="49" charset="0"/>
              <a:buChar char="o"/>
            </a:pPr>
            <a:r>
              <a:rPr lang="en-US" dirty="0" err="1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Tenersi</a:t>
            </a:r>
            <a:r>
              <a:rPr lang="en-US" dirty="0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 per mano  </a:t>
            </a: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Courier New" panose="02070309020205020404" pitchFamily="49" charset="0"/>
              <a:buChar char="o"/>
            </a:pPr>
            <a:r>
              <a:rPr lang="en-US" dirty="0" err="1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Abbraccio</a:t>
            </a:r>
            <a:endParaRPr lang="it-IT" dirty="0">
              <a:solidFill>
                <a:srgbClr val="FFFFFF"/>
              </a:solidFill>
              <a:effectLst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Courier New" panose="02070309020205020404" pitchFamily="49" charset="0"/>
              <a:buChar char="o"/>
            </a:pPr>
            <a:r>
              <a:rPr lang="en-US" dirty="0" err="1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Bacio</a:t>
            </a:r>
            <a:r>
              <a:rPr lang="en-US" dirty="0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it-IT" dirty="0">
              <a:solidFill>
                <a:srgbClr val="FFFFFF"/>
              </a:solidFill>
              <a:effectLst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Petting</a:t>
            </a:r>
            <a:endParaRPr lang="it-IT" dirty="0">
              <a:solidFill>
                <a:srgbClr val="FFFFFF"/>
              </a:solidFill>
              <a:effectLst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Courier New" panose="02070309020205020404" pitchFamily="49" charset="0"/>
              <a:buChar char="o"/>
            </a:pPr>
            <a:r>
              <a:rPr lang="en-US" dirty="0" err="1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Rapporto</a:t>
            </a:r>
            <a:r>
              <a:rPr lang="en-US" dirty="0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orale</a:t>
            </a:r>
            <a:endParaRPr lang="it-IT" dirty="0">
              <a:solidFill>
                <a:srgbClr val="FFFFFF"/>
              </a:solidFill>
              <a:effectLst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Courier New" panose="02070309020205020404" pitchFamily="49" charset="0"/>
              <a:buChar char="o"/>
            </a:pPr>
            <a:r>
              <a:rPr lang="en-US" dirty="0" err="1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Rapporto</a:t>
            </a:r>
            <a:r>
              <a:rPr lang="en-US" dirty="0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vaginale</a:t>
            </a:r>
            <a:r>
              <a:rPr lang="en-US" dirty="0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it-IT" dirty="0">
              <a:solidFill>
                <a:srgbClr val="FFFFFF"/>
              </a:solidFill>
              <a:effectLst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800"/>
              <a:buFont typeface="Courier New" panose="02070309020205020404" pitchFamily="49" charset="0"/>
              <a:buChar char="o"/>
            </a:pPr>
            <a:r>
              <a:rPr lang="en-US" dirty="0" err="1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Rapporto</a:t>
            </a:r>
            <a:r>
              <a:rPr lang="en-US" dirty="0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anale</a:t>
            </a:r>
            <a:r>
              <a:rPr lang="en-US" dirty="0">
                <a:solidFill>
                  <a:srgbClr val="FFFFFF"/>
                </a:solidFill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it-IT" dirty="0">
              <a:solidFill>
                <a:srgbClr val="FFFFFF"/>
              </a:solidFill>
              <a:effectLst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10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9FAEC00-9A2C-4651-902C-DC203F54C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091312" cy="1205821"/>
          </a:xfrm>
        </p:spPr>
        <p:txBody>
          <a:bodyPr>
            <a:noAutofit/>
          </a:bodyPr>
          <a:lstStyle/>
          <a:p>
            <a:r>
              <a:rPr lang="it-IT" b="1" dirty="0">
                <a:solidFill>
                  <a:srgbClr val="FEFFFF"/>
                </a:solidFill>
              </a:rPr>
              <a:t>BLOCCO: SECONDO </a:t>
            </a:r>
            <a:r>
              <a:rPr lang="en-US" b="1" dirty="0">
                <a:solidFill>
                  <a:srgbClr val="FEFFFF"/>
                </a:solidFill>
                <a:cs typeface="Times New Roman" panose="02020603050405020304" pitchFamily="18" charset="0"/>
              </a:rPr>
              <a:t>LOCKDOWN</a:t>
            </a:r>
            <a:endParaRPr lang="it-IT" b="1" dirty="0">
              <a:solidFill>
                <a:srgbClr val="FE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D81048-573B-43A2-87F9-BB686E29F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189" y="2494450"/>
            <a:ext cx="5773883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Temi affrontati in questo blocco:</a:t>
            </a:r>
          </a:p>
          <a:p>
            <a:r>
              <a:rPr lang="it-IT" sz="2400" dirty="0"/>
              <a:t>Protezioni;</a:t>
            </a:r>
          </a:p>
          <a:p>
            <a:r>
              <a:rPr lang="it-IT" sz="2400" dirty="0"/>
              <a:t>Modalità di vivere la sessualità individuale; </a:t>
            </a:r>
          </a:p>
          <a:p>
            <a:r>
              <a:rPr lang="it-IT" sz="2400" dirty="0"/>
              <a:t>Modalità di vivere la sessualità di coppia;</a:t>
            </a:r>
          </a:p>
          <a:p>
            <a:r>
              <a:rPr lang="it-IT" sz="2400" dirty="0"/>
              <a:t>Cambiamenti rispetto al periodo </a:t>
            </a:r>
            <a:r>
              <a:rPr lang="it-IT" sz="2400" dirty="0" err="1"/>
              <a:t>pre</a:t>
            </a:r>
            <a:r>
              <a:rPr lang="it-IT" sz="2400" dirty="0"/>
              <a:t>-quarantena; </a:t>
            </a:r>
          </a:p>
          <a:p>
            <a:r>
              <a:rPr lang="it-IT" sz="2400" dirty="0"/>
              <a:t>Fattori che hanno influenzato i cambiamenti nella sessualità.</a:t>
            </a:r>
          </a:p>
          <a:p>
            <a:pPr marL="0" indent="0">
              <a:buNone/>
            </a:pPr>
            <a:endParaRPr lang="it-IT" sz="2400" dirty="0"/>
          </a:p>
          <a:p>
            <a:endParaRPr lang="it-IT" sz="2400" dirty="0"/>
          </a:p>
        </p:txBody>
      </p:sp>
      <p:pic>
        <p:nvPicPr>
          <p:cNvPr id="4" name="Elemento grafico 3" descr="Viso con mascherina con riempimento a tinta unita">
            <a:extLst>
              <a:ext uri="{FF2B5EF4-FFF2-40B4-BE49-F238E27FC236}">
                <a16:creationId xmlns:a16="http://schemas.microsoft.com/office/drawing/2014/main" id="{CEDB521A-CBCF-499D-A702-89AED153D9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43093" y="633852"/>
            <a:ext cx="2706632" cy="2706632"/>
          </a:xfrm>
          <a:prstGeom prst="rect">
            <a:avLst/>
          </a:prstGeom>
        </p:spPr>
      </p:pic>
      <p:pic>
        <p:nvPicPr>
          <p:cNvPr id="6" name="Elemento grafico 5" descr="Immunità con riempimento a tinta unita">
            <a:extLst>
              <a:ext uri="{FF2B5EF4-FFF2-40B4-BE49-F238E27FC236}">
                <a16:creationId xmlns:a16="http://schemas.microsoft.com/office/drawing/2014/main" id="{D721DAD6-4E2E-4CA1-BE66-ADAB1CB027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6150" y="3511296"/>
            <a:ext cx="2757470" cy="275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58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lowchart: Document 3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74D60C5-E826-453E-B941-09E0BEB42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ESEMPI</a:t>
            </a:r>
            <a:b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DOMANDE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C8448DF-2962-4827-B8B2-BC37149D7FAB}"/>
              </a:ext>
            </a:extLst>
          </p:cNvPr>
          <p:cNvSpPr txBox="1"/>
          <p:nvPr/>
        </p:nvSpPr>
        <p:spPr>
          <a:xfrm>
            <a:off x="923587" y="3756680"/>
            <a:ext cx="2669407" cy="1375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21E69059-F397-42AB-9C87-C73C4DA98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454273"/>
              </p:ext>
            </p:extLst>
          </p:nvPr>
        </p:nvGraphicFramePr>
        <p:xfrm>
          <a:off x="4500105" y="1430966"/>
          <a:ext cx="7053720" cy="4956582"/>
        </p:xfrm>
        <a:graphic>
          <a:graphicData uri="http://schemas.openxmlformats.org/drawingml/2006/table">
            <a:tbl>
              <a:tblPr firstRow="1" firstCol="1" lastRow="1" lastCol="1">
                <a:tableStyleId>{2D5ABB26-0587-4C30-8999-92F81FD0307C}</a:tableStyleId>
              </a:tblPr>
              <a:tblGrid>
                <a:gridCol w="1741669">
                  <a:extLst>
                    <a:ext uri="{9D8B030D-6E8A-4147-A177-3AD203B41FA5}">
                      <a16:colId xmlns:a16="http://schemas.microsoft.com/office/drawing/2014/main" val="1732419852"/>
                    </a:ext>
                  </a:extLst>
                </a:gridCol>
                <a:gridCol w="1785191">
                  <a:extLst>
                    <a:ext uri="{9D8B030D-6E8A-4147-A177-3AD203B41FA5}">
                      <a16:colId xmlns:a16="http://schemas.microsoft.com/office/drawing/2014/main" val="2182644441"/>
                    </a:ext>
                  </a:extLst>
                </a:gridCol>
                <a:gridCol w="1763430">
                  <a:extLst>
                    <a:ext uri="{9D8B030D-6E8A-4147-A177-3AD203B41FA5}">
                      <a16:colId xmlns:a16="http://schemas.microsoft.com/office/drawing/2014/main" val="450548247"/>
                    </a:ext>
                  </a:extLst>
                </a:gridCol>
                <a:gridCol w="1763430">
                  <a:extLst>
                    <a:ext uri="{9D8B030D-6E8A-4147-A177-3AD203B41FA5}">
                      <a16:colId xmlns:a16="http://schemas.microsoft.com/office/drawing/2014/main" val="2696387324"/>
                    </a:ext>
                  </a:extLst>
                </a:gridCol>
              </a:tblGrid>
              <a:tr h="634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Aumento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Diminuzione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Nessun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cambiamento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417865"/>
                  </a:ext>
                </a:extLst>
              </a:tr>
              <a:tr h="384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Desiderio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sessuale</a:t>
                      </a:r>
                      <a:r>
                        <a:rPr lang="en-US" sz="1400" dirty="0">
                          <a:effectLst/>
                        </a:rPr>
                        <a:t> 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512647"/>
                  </a:ext>
                </a:extLst>
              </a:tr>
              <a:tr h="384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Eccitazione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sessuale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42200"/>
                  </a:ext>
                </a:extLst>
              </a:tr>
              <a:tr h="634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Frequenza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dell'attività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sessuale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4600962"/>
                  </a:ext>
                </a:extLst>
              </a:tr>
              <a:tr h="634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Frequenza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dell’orgasmo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468143"/>
                  </a:ext>
                </a:extLst>
              </a:tr>
              <a:tr h="634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Orgasmo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raggiunto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troppo</a:t>
                      </a:r>
                      <a:r>
                        <a:rPr lang="en-US" sz="1400" dirty="0">
                          <a:effectLst/>
                        </a:rPr>
                        <a:t> presto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266656"/>
                  </a:ext>
                </a:extLst>
              </a:tr>
              <a:tr h="634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Orgasmo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raggiunto</a:t>
                      </a:r>
                      <a:r>
                        <a:rPr lang="en-US" sz="1400" dirty="0">
                          <a:effectLst/>
                        </a:rPr>
                        <a:t> con </a:t>
                      </a:r>
                      <a:r>
                        <a:rPr lang="en-US" sz="1400" dirty="0" err="1">
                          <a:effectLst/>
                        </a:rPr>
                        <a:t>difficoltà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633300"/>
                  </a:ext>
                </a:extLst>
              </a:tr>
              <a:tr h="634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Soddisfazione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sessuale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232627"/>
                  </a:ext>
                </a:extLst>
              </a:tr>
              <a:tr h="384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</a:rPr>
                        <a:t>Masturbazione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it-IT" sz="140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it-IT" sz="1400" dirty="0"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73025" marR="73025" marT="27305" marB="730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470712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0A0C47B-FA6F-40FB-B832-D4503E78BC00}"/>
              </a:ext>
            </a:extLst>
          </p:cNvPr>
          <p:cNvSpPr txBox="1"/>
          <p:nvPr/>
        </p:nvSpPr>
        <p:spPr>
          <a:xfrm>
            <a:off x="291548" y="3571588"/>
            <a:ext cx="3790122" cy="2615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it-I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Ripensando a com’era la Sua vita sessuale prima della pandemia, ha notato dei cambiamenti durante il secondo </a:t>
            </a:r>
            <a:r>
              <a:rPr lang="it-IT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lockdown</a:t>
            </a:r>
            <a:r>
              <a:rPr lang="it-I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rispetto a:</a:t>
            </a:r>
          </a:p>
        </p:txBody>
      </p:sp>
    </p:spTree>
    <p:extLst>
      <p:ext uri="{BB962C8B-B14F-4D97-AF65-F5344CB8AC3E}">
        <p14:creationId xmlns:p14="http://schemas.microsoft.com/office/powerpoint/2010/main" val="3918189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89D1321-6DED-4D7C-9A04-67538EB34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it-IT" sz="4000" b="1">
                <a:solidFill>
                  <a:srgbClr val="FFFFFF"/>
                </a:solidFill>
              </a:rPr>
              <a:t>STANDARD: DOMANDE CONCLUSIVE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BCA40E-5D58-4D6F-9307-13C439A79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/>
              <a:t>Alcuni item sono stati presi dalle seguenti scale standardizzate:</a:t>
            </a:r>
          </a:p>
          <a:p>
            <a:r>
              <a:rPr lang="it-IT" sz="2400" dirty="0"/>
              <a:t>BISF </a:t>
            </a:r>
            <a:r>
              <a:rPr lang="it-IT" sz="2400" dirty="0">
                <a:sym typeface="Wingdings" panose="05000000000000000000" pitchFamily="2" charset="2"/>
              </a:rPr>
              <a:t> </a:t>
            </a:r>
            <a:r>
              <a:rPr lang="it-IT" sz="2400" i="1" dirty="0">
                <a:sym typeface="Wingdings" panose="05000000000000000000" pitchFamily="2" charset="2"/>
              </a:rPr>
              <a:t>T</a:t>
            </a:r>
            <a:r>
              <a:rPr lang="en-US" sz="2400" i="1" dirty="0">
                <a:sym typeface="Wingdings" panose="05000000000000000000" pitchFamily="2" charset="2"/>
              </a:rPr>
              <a:t>he Brief Index of Sexual Functioning;</a:t>
            </a:r>
            <a:endParaRPr lang="it-IT" sz="2400" i="1" dirty="0"/>
          </a:p>
          <a:p>
            <a:r>
              <a:rPr lang="it-IT" sz="2400" dirty="0"/>
              <a:t>DASS-21</a:t>
            </a:r>
            <a:r>
              <a:rPr lang="it-IT" sz="2400" dirty="0">
                <a:sym typeface="Wingdings" panose="05000000000000000000" pitchFamily="2" charset="2"/>
              </a:rPr>
              <a:t> </a:t>
            </a:r>
            <a:r>
              <a:rPr lang="it-IT" sz="2400" i="1" dirty="0" err="1"/>
              <a:t>Depression</a:t>
            </a:r>
            <a:r>
              <a:rPr lang="it-IT" sz="2400" i="1" dirty="0"/>
              <a:t> </a:t>
            </a:r>
            <a:r>
              <a:rPr lang="it-IT" sz="2400" i="1" dirty="0" err="1"/>
              <a:t>Anxiety</a:t>
            </a:r>
            <a:r>
              <a:rPr lang="it-IT" sz="2400" i="1" dirty="0"/>
              <a:t> Stress Scales-21;</a:t>
            </a:r>
          </a:p>
          <a:p>
            <a:r>
              <a:rPr lang="it-IT" sz="2400" dirty="0"/>
              <a:t>QMI </a:t>
            </a:r>
            <a:r>
              <a:rPr lang="it-IT" sz="2400" dirty="0">
                <a:sym typeface="Wingdings" panose="05000000000000000000" pitchFamily="2" charset="2"/>
              </a:rPr>
              <a:t> </a:t>
            </a:r>
            <a:r>
              <a:rPr lang="it-IT" sz="2400" i="1" dirty="0">
                <a:sym typeface="Wingdings" panose="05000000000000000000" pitchFamily="2" charset="2"/>
              </a:rPr>
              <a:t>Questionario sulla qualità della relazione di coppia;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132833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40148EF-3EF1-4396-B9D8-8E2853899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60" y="804328"/>
            <a:ext cx="6091312" cy="1205821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FEFFFF"/>
                </a:solidFill>
              </a:rPr>
              <a:t>OBIETTIVO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EC8386-018F-4CA2-A256-2044195B6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189" y="2494450"/>
            <a:ext cx="5773883" cy="3563159"/>
          </a:xfrm>
        </p:spPr>
        <p:txBody>
          <a:bodyPr>
            <a:normAutofit/>
          </a:bodyPr>
          <a:lstStyle/>
          <a:p>
            <a:r>
              <a:rPr lang="it-IT" sz="2000" dirty="0"/>
              <a:t>Indagare cambiamenti nella sessualità nelle coppie nate durante il periodo di pandemia. </a:t>
            </a:r>
          </a:p>
          <a:p>
            <a:r>
              <a:rPr lang="it-IT" sz="2000" dirty="0"/>
              <a:t>Confrontare questi cambiamenti mettendo in relazione tra loro primo </a:t>
            </a:r>
            <a:r>
              <a:rPr lang="it-IT" sz="2000" dirty="0" err="1"/>
              <a:t>lockdown</a:t>
            </a:r>
            <a:r>
              <a:rPr lang="it-IT" sz="2000" dirty="0"/>
              <a:t>, periodo estivo e secondo </a:t>
            </a:r>
            <a:r>
              <a:rPr lang="it-IT" sz="2000" dirty="0" err="1"/>
              <a:t>lockdown</a:t>
            </a:r>
            <a:r>
              <a:rPr lang="it-IT" sz="2000" dirty="0"/>
              <a:t>.</a:t>
            </a:r>
          </a:p>
          <a:p>
            <a:r>
              <a:rPr lang="it-IT" sz="2000" dirty="0"/>
              <a:t>Vedendo se la paura del contagio e la mancanza dei contatti sociali abbiano influito o meno sulla:  </a:t>
            </a:r>
          </a:p>
          <a:p>
            <a:pPr lvl="1"/>
            <a:r>
              <a:rPr lang="it-IT" sz="2000" dirty="0"/>
              <a:t>Sessualità di coppia</a:t>
            </a:r>
          </a:p>
          <a:p>
            <a:pPr lvl="1"/>
            <a:r>
              <a:rPr lang="it-IT" sz="2000" dirty="0"/>
              <a:t>Sessualità individuale</a:t>
            </a:r>
          </a:p>
          <a:p>
            <a:endParaRPr lang="it-IT" sz="2000" dirty="0"/>
          </a:p>
        </p:txBody>
      </p:sp>
      <p:pic>
        <p:nvPicPr>
          <p:cNvPr id="7" name="Elemento grafico 6" descr="Viso con mascherina con riempimento a tinta unita">
            <a:extLst>
              <a:ext uri="{FF2B5EF4-FFF2-40B4-BE49-F238E27FC236}">
                <a16:creationId xmlns:a16="http://schemas.microsoft.com/office/drawing/2014/main" id="{05232F2B-6104-4770-97AC-AF7980996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43093" y="633852"/>
            <a:ext cx="2706632" cy="2706632"/>
          </a:xfrm>
          <a:prstGeom prst="rect">
            <a:avLst/>
          </a:prstGeom>
        </p:spPr>
      </p:pic>
      <p:pic>
        <p:nvPicPr>
          <p:cNvPr id="11" name="Elemento grafico 10" descr="Maschera chirurgica con riempimento a tinta unita">
            <a:extLst>
              <a:ext uri="{FF2B5EF4-FFF2-40B4-BE49-F238E27FC236}">
                <a16:creationId xmlns:a16="http://schemas.microsoft.com/office/drawing/2014/main" id="{27CAAB6D-03CE-4B6D-B973-9F6EC08671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16150" y="3511296"/>
            <a:ext cx="2757470" cy="275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6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owchart: Document 12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521F4E6-117C-404E-9E48-DDA476B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fontAlgn="base">
              <a:spcAft>
                <a:spcPct val="0"/>
              </a:spcAft>
              <a:buClrTx/>
              <a:buSzTx/>
              <a:tabLst/>
            </a:pPr>
            <a:r>
              <a:rPr kumimoji="0" lang="en-US" altLang="it-IT" b="0" i="0" u="none" strike="noStrike" kern="1200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ESEMPIO BISF</a:t>
            </a:r>
          </a:p>
        </p:txBody>
      </p:sp>
      <p:graphicFrame>
        <p:nvGraphicFramePr>
          <p:cNvPr id="8" name="Segnaposto contenuto 7">
            <a:extLst>
              <a:ext uri="{FF2B5EF4-FFF2-40B4-BE49-F238E27FC236}">
                <a16:creationId xmlns:a16="http://schemas.microsoft.com/office/drawing/2014/main" id="{FBF15B76-C0A8-4EE7-A904-43DA265224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9364"/>
              </p:ext>
            </p:extLst>
          </p:nvPr>
        </p:nvGraphicFramePr>
        <p:xfrm>
          <a:off x="4086225" y="1118196"/>
          <a:ext cx="7546746" cy="4966206"/>
        </p:xfrm>
        <a:graphic>
          <a:graphicData uri="http://schemas.openxmlformats.org/drawingml/2006/table">
            <a:tbl>
              <a:tblPr firstRow="1" firstCol="1" lastRow="1" lastCol="1">
                <a:tableStyleId>{2D5ABB26-0587-4C30-8999-92F81FD0307C}</a:tableStyleId>
              </a:tblPr>
              <a:tblGrid>
                <a:gridCol w="1967581">
                  <a:extLst>
                    <a:ext uri="{9D8B030D-6E8A-4147-A177-3AD203B41FA5}">
                      <a16:colId xmlns:a16="http://schemas.microsoft.com/office/drawing/2014/main" val="491018865"/>
                    </a:ext>
                  </a:extLst>
                </a:gridCol>
                <a:gridCol w="1018042">
                  <a:extLst>
                    <a:ext uri="{9D8B030D-6E8A-4147-A177-3AD203B41FA5}">
                      <a16:colId xmlns:a16="http://schemas.microsoft.com/office/drawing/2014/main" val="4227956522"/>
                    </a:ext>
                  </a:extLst>
                </a:gridCol>
                <a:gridCol w="646745">
                  <a:extLst>
                    <a:ext uri="{9D8B030D-6E8A-4147-A177-3AD203B41FA5}">
                      <a16:colId xmlns:a16="http://schemas.microsoft.com/office/drawing/2014/main" val="3668013476"/>
                    </a:ext>
                  </a:extLst>
                </a:gridCol>
                <a:gridCol w="932554">
                  <a:extLst>
                    <a:ext uri="{9D8B030D-6E8A-4147-A177-3AD203B41FA5}">
                      <a16:colId xmlns:a16="http://schemas.microsoft.com/office/drawing/2014/main" val="276347607"/>
                    </a:ext>
                  </a:extLst>
                </a:gridCol>
                <a:gridCol w="1119107">
                  <a:extLst>
                    <a:ext uri="{9D8B030D-6E8A-4147-A177-3AD203B41FA5}">
                      <a16:colId xmlns:a16="http://schemas.microsoft.com/office/drawing/2014/main" val="1432687532"/>
                    </a:ext>
                  </a:extLst>
                </a:gridCol>
                <a:gridCol w="1119107">
                  <a:extLst>
                    <a:ext uri="{9D8B030D-6E8A-4147-A177-3AD203B41FA5}">
                      <a16:colId xmlns:a16="http://schemas.microsoft.com/office/drawing/2014/main" val="3193546741"/>
                    </a:ext>
                  </a:extLst>
                </a:gridCol>
                <a:gridCol w="743610">
                  <a:extLst>
                    <a:ext uri="{9D8B030D-6E8A-4147-A177-3AD203B41FA5}">
                      <a16:colId xmlns:a16="http://schemas.microsoft.com/office/drawing/2014/main" val="3690997610"/>
                    </a:ext>
                  </a:extLst>
                </a:gridCol>
              </a:tblGrid>
              <a:tr h="1144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44" marR="38773" marT="13413" marB="10059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Non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praticabile</a:t>
                      </a:r>
                      <a:endParaRPr lang="it-IT" sz="16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44" marR="38773" marT="13413" marB="10059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1= Per niente</a:t>
                      </a:r>
                      <a:endParaRPr lang="it-IT" sz="16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44" marR="38773" marT="13413" marB="10059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2= Circa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metà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delle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occasioni</a:t>
                      </a:r>
                      <a:endParaRPr lang="it-IT" sz="16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44" marR="38773" marT="13413" marB="10059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3= Di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solito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, circa il 75%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delle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occasioni</a:t>
                      </a:r>
                      <a:endParaRPr lang="it-IT" sz="16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44" marR="38773" marT="13413" marB="10059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3= Di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solito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, circa il 75%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delle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occasioni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IT" sz="16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44" marR="38773" marT="13413" marB="10059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4= Sempre</a:t>
                      </a:r>
                      <a:endParaRPr lang="it-IT" sz="16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44" marR="38773" marT="13413" marB="10059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100721"/>
                  </a:ext>
                </a:extLst>
              </a:tr>
              <a:tr h="1091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Sanguinamento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o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irritazione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in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seguito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alla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penetrazione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vaginale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o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coito</a:t>
                      </a:r>
                      <a:endParaRPr lang="it-IT" sz="16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437525"/>
                  </a:ext>
                </a:extLst>
              </a:tr>
              <a:tr h="595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Scarsa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lubrificazione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vaginale</a:t>
                      </a:r>
                      <a:endParaRPr lang="it-IT" sz="16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550722"/>
                  </a:ext>
                </a:extLst>
              </a:tr>
              <a:tr h="843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Difficoltà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a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raggiungere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o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mantenere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l'erezione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[Solo per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gli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uomini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it-IT" sz="16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787667"/>
                  </a:ext>
                </a:extLst>
              </a:tr>
              <a:tr h="595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Penetrazione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o </a:t>
                      </a:r>
                      <a:r>
                        <a:rPr lang="en-US" sz="16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coito</a:t>
                      </a:r>
                      <a:r>
                        <a:rPr lang="en-US" sz="1600" b="1" cap="none" spc="0" dirty="0">
                          <a:solidFill>
                            <a:schemeClr val="tx1"/>
                          </a:solidFill>
                          <a:effectLst/>
                        </a:rPr>
                        <a:t> doloroso</a:t>
                      </a:r>
                      <a:endParaRPr lang="it-IT" sz="16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6944" marR="38773" marT="13413" marB="1005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6162145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5F58773A-2944-4839-8CE1-A7FC8A1B381F}"/>
              </a:ext>
            </a:extLst>
          </p:cNvPr>
          <p:cNvSpPr txBox="1"/>
          <p:nvPr/>
        </p:nvSpPr>
        <p:spPr>
          <a:xfrm>
            <a:off x="265044" y="3601298"/>
            <a:ext cx="362115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Utilizzando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scala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numerica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riportata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qui sotto,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indichi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quanto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durante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gli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ultimi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giorni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ha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provato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seguenti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condizioni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45380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Document 8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608179C-8D38-497F-BF39-99F2D78B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ESEMPIO DASS-21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D74CF538-AD15-4428-BEAB-751BF34D4B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396478"/>
              </p:ext>
            </p:extLst>
          </p:nvPr>
        </p:nvGraphicFramePr>
        <p:xfrm>
          <a:off x="4206284" y="558503"/>
          <a:ext cx="7347541" cy="5499606"/>
        </p:xfrm>
        <a:graphic>
          <a:graphicData uri="http://schemas.openxmlformats.org/drawingml/2006/table">
            <a:tbl>
              <a:tblPr firstRow="1" firstCol="1" lastRow="1" lastCol="1">
                <a:tableStyleId>{2D5ABB26-0587-4C30-8999-92F81FD0307C}</a:tableStyleId>
              </a:tblPr>
              <a:tblGrid>
                <a:gridCol w="2138553">
                  <a:extLst>
                    <a:ext uri="{9D8B030D-6E8A-4147-A177-3AD203B41FA5}">
                      <a16:colId xmlns:a16="http://schemas.microsoft.com/office/drawing/2014/main" val="2289075233"/>
                    </a:ext>
                  </a:extLst>
                </a:gridCol>
                <a:gridCol w="1058958">
                  <a:extLst>
                    <a:ext uri="{9D8B030D-6E8A-4147-A177-3AD203B41FA5}">
                      <a16:colId xmlns:a16="http://schemas.microsoft.com/office/drawing/2014/main" val="3429793014"/>
                    </a:ext>
                  </a:extLst>
                </a:gridCol>
                <a:gridCol w="1359560">
                  <a:extLst>
                    <a:ext uri="{9D8B030D-6E8A-4147-A177-3AD203B41FA5}">
                      <a16:colId xmlns:a16="http://schemas.microsoft.com/office/drawing/2014/main" val="4273301372"/>
                    </a:ext>
                  </a:extLst>
                </a:gridCol>
                <a:gridCol w="1606358">
                  <a:extLst>
                    <a:ext uri="{9D8B030D-6E8A-4147-A177-3AD203B41FA5}">
                      <a16:colId xmlns:a16="http://schemas.microsoft.com/office/drawing/2014/main" val="2760752814"/>
                    </a:ext>
                  </a:extLst>
                </a:gridCol>
                <a:gridCol w="1184112">
                  <a:extLst>
                    <a:ext uri="{9D8B030D-6E8A-4147-A177-3AD203B41FA5}">
                      <a16:colId xmlns:a16="http://schemas.microsoft.com/office/drawing/2014/main" val="4090590718"/>
                    </a:ext>
                  </a:extLst>
                </a:gridCol>
              </a:tblGrid>
              <a:tr h="743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161" marR="37237" marT="13474" marB="10105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0= Non mi è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mai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accaduto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161" marR="37237" marT="13474" marB="10105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1= Mi è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capitato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qualche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volta 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161" marR="37237" marT="13474" marB="10105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2= Mi è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capitato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con una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certa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frequenza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161" marR="37237" marT="13474" marB="10105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3= Mi è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capitato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quasi sempre 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161" marR="37237" marT="13474" marB="101058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330795"/>
                  </a:ext>
                </a:extLst>
              </a:tr>
              <a:tr h="593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Ho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provato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molta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tensione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e ho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avuto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difficoltà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a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recuperare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uno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stato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di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calma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2831688"/>
                  </a:ext>
                </a:extLst>
              </a:tr>
              <a:tr h="438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Mi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sono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accorto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di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avere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la bocca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secca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189800"/>
                  </a:ext>
                </a:extLst>
              </a:tr>
              <a:tr h="438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Non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riuscivo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proprio a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provare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emozioni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positive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388620"/>
                  </a:ext>
                </a:extLst>
              </a:tr>
              <a:tr h="7481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Mi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sono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sentito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molto in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affanno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con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difficoltà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a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respirare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(per es.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respiro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molto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accelerato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sensazione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di forte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affanno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in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assenza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di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sforzo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fisico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475682"/>
                  </a:ext>
                </a:extLst>
              </a:tr>
              <a:tr h="438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Ho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avuto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estrema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difficoltà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nel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cominciare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quello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che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dovevo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fare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47161" marR="37237" marT="13474" marB="10105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983453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F873C2DA-7B1B-483C-8D6A-EF3ACA91E187}"/>
              </a:ext>
            </a:extLst>
          </p:cNvPr>
          <p:cNvSpPr txBox="1"/>
          <p:nvPr/>
        </p:nvSpPr>
        <p:spPr>
          <a:xfrm>
            <a:off x="110346" y="3280354"/>
            <a:ext cx="3935896" cy="3577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favore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legga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ogni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frase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poi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indichi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con quale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frequenza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situazione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descritta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è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verificata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negli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ultimi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sette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giorni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Esprima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valutazione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facendo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 segno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sul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numero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0, 1, 2 o 3 secondo la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scala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valutazione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seguente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Tenga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presente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esistono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risposte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giuste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sbagliate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Non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impieghi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troppo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tempo per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rispondere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ciascuna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affermazione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spesso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la prima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risposta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è la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più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accurata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942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lowchart: Document 3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74D60C5-E826-453E-B941-09E0BEB42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ESEMPIO QMI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24759FB7-D68A-44C2-BE88-8A7F787F63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359745"/>
              </p:ext>
            </p:extLst>
          </p:nvPr>
        </p:nvGraphicFramePr>
        <p:xfrm>
          <a:off x="4086225" y="1160598"/>
          <a:ext cx="7347539" cy="4957919"/>
        </p:xfrm>
        <a:graphic>
          <a:graphicData uri="http://schemas.openxmlformats.org/drawingml/2006/table">
            <a:tbl>
              <a:tblPr firstRow="1" firstCol="1" lastRow="1" lastCol="1">
                <a:tableStyleId>{2D5ABB26-0587-4C30-8999-92F81FD0307C}</a:tableStyleId>
              </a:tblPr>
              <a:tblGrid>
                <a:gridCol w="1647367">
                  <a:extLst>
                    <a:ext uri="{9D8B030D-6E8A-4147-A177-3AD203B41FA5}">
                      <a16:colId xmlns:a16="http://schemas.microsoft.com/office/drawing/2014/main" val="2796005720"/>
                    </a:ext>
                  </a:extLst>
                </a:gridCol>
                <a:gridCol w="1569084">
                  <a:extLst>
                    <a:ext uri="{9D8B030D-6E8A-4147-A177-3AD203B41FA5}">
                      <a16:colId xmlns:a16="http://schemas.microsoft.com/office/drawing/2014/main" val="3155336563"/>
                    </a:ext>
                  </a:extLst>
                </a:gridCol>
                <a:gridCol w="564210">
                  <a:extLst>
                    <a:ext uri="{9D8B030D-6E8A-4147-A177-3AD203B41FA5}">
                      <a16:colId xmlns:a16="http://schemas.microsoft.com/office/drawing/2014/main" val="4200102964"/>
                    </a:ext>
                  </a:extLst>
                </a:gridCol>
                <a:gridCol w="564210">
                  <a:extLst>
                    <a:ext uri="{9D8B030D-6E8A-4147-A177-3AD203B41FA5}">
                      <a16:colId xmlns:a16="http://schemas.microsoft.com/office/drawing/2014/main" val="2589197805"/>
                    </a:ext>
                  </a:extLst>
                </a:gridCol>
                <a:gridCol w="564210">
                  <a:extLst>
                    <a:ext uri="{9D8B030D-6E8A-4147-A177-3AD203B41FA5}">
                      <a16:colId xmlns:a16="http://schemas.microsoft.com/office/drawing/2014/main" val="3663939980"/>
                    </a:ext>
                  </a:extLst>
                </a:gridCol>
                <a:gridCol w="564210">
                  <a:extLst>
                    <a:ext uri="{9D8B030D-6E8A-4147-A177-3AD203B41FA5}">
                      <a16:colId xmlns:a16="http://schemas.microsoft.com/office/drawing/2014/main" val="1335607195"/>
                    </a:ext>
                  </a:extLst>
                </a:gridCol>
                <a:gridCol w="564210">
                  <a:extLst>
                    <a:ext uri="{9D8B030D-6E8A-4147-A177-3AD203B41FA5}">
                      <a16:colId xmlns:a16="http://schemas.microsoft.com/office/drawing/2014/main" val="2150352780"/>
                    </a:ext>
                  </a:extLst>
                </a:gridCol>
                <a:gridCol w="1310038">
                  <a:extLst>
                    <a:ext uri="{9D8B030D-6E8A-4147-A177-3AD203B41FA5}">
                      <a16:colId xmlns:a16="http://schemas.microsoft.com/office/drawing/2014/main" val="1888295618"/>
                    </a:ext>
                  </a:extLst>
                </a:gridCol>
              </a:tblGrid>
              <a:tr h="905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9" marR="16909" marT="16397" marB="12297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1=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Decisamente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in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disaccordo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9" marR="16909" marT="16397" marB="12297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9" marR="16909" marT="16397" marB="12297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9" marR="16909" marT="16397" marB="12297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9" marR="16909" marT="16397" marB="12297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5 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9" marR="16909" marT="16397" marB="12297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9" marR="16909" marT="16397" marB="12297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7=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Decisamente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d'accordo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9" marR="16909" marT="16397" marB="122976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285816"/>
                  </a:ext>
                </a:extLst>
              </a:tr>
              <a:tr h="533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La nostra è una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bella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coppia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232939"/>
                  </a:ext>
                </a:extLst>
              </a:tr>
              <a:tr h="72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Il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rapporto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con il/la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mio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/a partner è stabile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882583"/>
                  </a:ext>
                </a:extLst>
              </a:tr>
              <a:tr h="533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La nostra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relazione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è forte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7724"/>
                  </a:ext>
                </a:extLst>
              </a:tr>
              <a:tr h="721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Il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rapporto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con il/la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mio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/a partner mi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rende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felice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347873"/>
                  </a:ext>
                </a:extLst>
              </a:tr>
              <a:tr h="910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Sento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proprio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che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io e il/la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mio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/a partner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facciamo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parte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di una </a:t>
                      </a:r>
                      <a:r>
                        <a:rPr lang="en-US" sz="140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squadra</a:t>
                      </a: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BFBFBF"/>
                        </a:buClr>
                        <a:buSzPts val="2600"/>
                        <a:buFont typeface="Courier New" panose="02070309020205020404" pitchFamily="49" charset="0"/>
                        <a:buChar char="o"/>
                      </a:pPr>
                      <a:r>
                        <a:rPr lang="en-US" sz="1400" b="1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t-IT" sz="1400" b="1" cap="none" spc="0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7389" marR="16909" marT="16397" marB="122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03019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5FE0648E-21B9-4372-93DF-1B579636F186}"/>
              </a:ext>
            </a:extLst>
          </p:cNvPr>
          <p:cNvSpPr txBox="1"/>
          <p:nvPr/>
        </p:nvSpPr>
        <p:spPr>
          <a:xfrm>
            <a:off x="192155" y="3457575"/>
            <a:ext cx="3796749" cy="2903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it-IT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Ora risponda alle seguenti affermazioni utilizzando la scala numerica riportata sotto,</a:t>
            </a:r>
          </a:p>
          <a:p>
            <a:pPr>
              <a:lnSpc>
                <a:spcPct val="115000"/>
              </a:lnSpc>
            </a:pPr>
            <a:r>
              <a:rPr lang="it-IT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dove 1 significa decisamente in disaccordo e 7 decisamente d’accordo, selezionando il numero che corrisponde alla Sua risposta.</a:t>
            </a:r>
          </a:p>
          <a:p>
            <a:pPr>
              <a:lnSpc>
                <a:spcPct val="115000"/>
              </a:lnSpc>
            </a:pPr>
            <a:endParaRPr lang="it-IT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61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459CAB5-DF79-45D4-8ACC-CD6A66914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it-IT" sz="4000" dirty="0">
                <a:solidFill>
                  <a:srgbClr val="FFFFFF"/>
                </a:solidFill>
              </a:rPr>
              <a:t>INFERENZE DAI DATI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31DB63-540B-4818-A072-D5942D74A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646" y="2490436"/>
            <a:ext cx="9853974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/>
              <a:t>Le domande vengono ripetute appositamente per permettere la comparazione dei dati ottenuti non solo in relazione al periodo </a:t>
            </a:r>
            <a:r>
              <a:rPr lang="it-IT" sz="2400" dirty="0" err="1"/>
              <a:t>pre</a:t>
            </a:r>
            <a:r>
              <a:rPr lang="it-IT" sz="2400" dirty="0"/>
              <a:t>-pandemia, ma anche confrontando i blocchi temporali che hanno caratterizzato la pandemia.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I primi dati emersi sono quelli delle domande aperte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A0B17692-B28E-4E8C-A2E4-0E4F04AA977A}"/>
              </a:ext>
            </a:extLst>
          </p:cNvPr>
          <p:cNvSpPr/>
          <p:nvPr/>
        </p:nvSpPr>
        <p:spPr>
          <a:xfrm>
            <a:off x="8123583" y="4956313"/>
            <a:ext cx="1470991" cy="477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11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851E770-A01B-4DDB-91E0-2BDA94BC8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9621"/>
            <a:ext cx="5181600" cy="4797342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Tra coloro che hanno risentito negativamente del </a:t>
            </a:r>
            <a:r>
              <a:rPr lang="it-IT" dirty="0" err="1"/>
              <a:t>lockdown</a:t>
            </a:r>
            <a:r>
              <a:rPr lang="it-IT" dirty="0"/>
              <a:t> e della paura del contagio i motivi più frequenti sono:</a:t>
            </a:r>
          </a:p>
          <a:p>
            <a:r>
              <a:rPr lang="it-IT" dirty="0"/>
              <a:t>La distanza;</a:t>
            </a:r>
          </a:p>
          <a:p>
            <a:r>
              <a:rPr lang="it-IT" dirty="0"/>
              <a:t>Mancanza di intimità laddove la coppia non fosse convivente;</a:t>
            </a:r>
          </a:p>
          <a:p>
            <a:r>
              <a:rPr lang="it-IT" dirty="0"/>
              <a:t>Diminuzione dell’eccitazione per via dell’assenza di stimoli e svaghi dovuti alla quarantena.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5FA32F28-BCA0-4DE6-8113-91F33462A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9619"/>
            <a:ext cx="5181600" cy="4797343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Tra coloro che hanno risentito positivamente del </a:t>
            </a:r>
            <a:r>
              <a:rPr lang="it-IT" dirty="0" err="1"/>
              <a:t>lockdown</a:t>
            </a:r>
            <a:r>
              <a:rPr lang="it-IT" dirty="0"/>
              <a:t> le ragioni citate sono:</a:t>
            </a:r>
          </a:p>
          <a:p>
            <a:r>
              <a:rPr lang="it-IT" dirty="0"/>
              <a:t>L’aumento del desiderio dovuto all’astinenza del </a:t>
            </a:r>
            <a:r>
              <a:rPr lang="it-IT" dirty="0" err="1"/>
              <a:t>lockdown</a:t>
            </a:r>
            <a:r>
              <a:rPr lang="it-IT" dirty="0"/>
              <a:t>;</a:t>
            </a:r>
          </a:p>
          <a:p>
            <a:r>
              <a:rPr lang="it-IT" dirty="0"/>
              <a:t>La nuova relazione era abbastanza soddisfacente e si preoccupavano meno della paura del contagio.</a:t>
            </a:r>
          </a:p>
        </p:txBody>
      </p:sp>
      <p:sp>
        <p:nvSpPr>
          <p:cNvPr id="11" name="Rettangolo ad angolo ripiegato 10">
            <a:extLst>
              <a:ext uri="{FF2B5EF4-FFF2-40B4-BE49-F238E27FC236}">
                <a16:creationId xmlns:a16="http://schemas.microsoft.com/office/drawing/2014/main" id="{91DE244D-9F63-40FD-874A-3AF33DDFDDB1}"/>
              </a:ext>
            </a:extLst>
          </p:cNvPr>
          <p:cNvSpPr/>
          <p:nvPr/>
        </p:nvSpPr>
        <p:spPr>
          <a:xfrm>
            <a:off x="-782053" y="-257320"/>
            <a:ext cx="1620253" cy="157212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B74EAC2E-BD2F-4454-9C33-2D3017FFDCE2}"/>
              </a:ext>
            </a:extLst>
          </p:cNvPr>
          <p:cNvSpPr/>
          <p:nvPr/>
        </p:nvSpPr>
        <p:spPr>
          <a:xfrm>
            <a:off x="10287000" y="5825055"/>
            <a:ext cx="2743200" cy="16035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692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948B57A-3653-45AF-AC11-CE095FD0C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LINK DEL QUESTIONARIO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6F0C2D-11AF-4E67-9F79-D2B72480E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endParaRPr lang="en-US" sz="24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>
                <a:solidFill>
                  <a:srgbClr val="000000"/>
                </a:solidFill>
                <a:hlinkClick r:id="rId3"/>
              </a:rPr>
              <a:t>https://psicologiapd.fra1.qualtrics.com/jfe/form/SV_b1LTMGoZwcrFZ2t</a:t>
            </a:r>
            <a:endParaRPr lang="en-US" sz="2400">
              <a:solidFill>
                <a:srgbClr val="000000"/>
              </a:solidFill>
            </a:endParaRPr>
          </a:p>
          <a:p>
            <a:pPr marL="0"/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291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877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2"/>
                </a:gs>
                <a:gs pos="23000">
                  <a:schemeClr val="accent2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mmagine 5" descr="Immagine che contiene testo&#10;&#10;Descrizione generata automaticamente">
            <a:extLst>
              <a:ext uri="{FF2B5EF4-FFF2-40B4-BE49-F238E27FC236}">
                <a16:creationId xmlns:a16="http://schemas.microsoft.com/office/drawing/2014/main" id="{E0ADBACA-2208-4E9F-81CD-A3851B2E2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013" y="1695874"/>
            <a:ext cx="6633974" cy="3466251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770F3F20-0086-45A2-84B7-FA8F7DCA0473}"/>
              </a:ext>
            </a:extLst>
          </p:cNvPr>
          <p:cNvSpPr txBox="1"/>
          <p:nvPr/>
        </p:nvSpPr>
        <p:spPr>
          <a:xfrm>
            <a:off x="3690730" y="808383"/>
            <a:ext cx="4810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Gabriola" panose="04040605051002020D02" pitchFamily="82" charset="0"/>
              </a:rPr>
              <a:t>NEW RESULTS ARE COMING…</a:t>
            </a:r>
          </a:p>
        </p:txBody>
      </p:sp>
    </p:spTree>
    <p:extLst>
      <p:ext uri="{BB962C8B-B14F-4D97-AF65-F5344CB8AC3E}">
        <p14:creationId xmlns:p14="http://schemas.microsoft.com/office/powerpoint/2010/main" val="134078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35F2F5FE-E0C9-4529-937C-FF85FD3C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TARGET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1C658221-2962-4B1B-B838-39643F40A31B}"/>
              </a:ext>
            </a:extLst>
          </p:cNvPr>
          <p:cNvSpPr txBox="1">
            <a:spLocks/>
          </p:cNvSpPr>
          <p:nvPr/>
        </p:nvSpPr>
        <p:spPr>
          <a:xfrm>
            <a:off x="1420048" y="2378076"/>
            <a:ext cx="4661223" cy="38442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u="sng" dirty="0" err="1"/>
              <a:t>Criteri</a:t>
            </a:r>
            <a:r>
              <a:rPr lang="en-US" sz="3000" u="sng" dirty="0"/>
              <a:t> di </a:t>
            </a:r>
            <a:r>
              <a:rPr lang="en-US" sz="3000" u="sng" dirty="0" err="1"/>
              <a:t>inclusione</a:t>
            </a:r>
            <a:r>
              <a:rPr lang="en-US" sz="3000" u="sng" dirty="0"/>
              <a:t>:</a:t>
            </a:r>
            <a:endParaRPr lang="en-US" sz="3000" dirty="0"/>
          </a:p>
          <a:p>
            <a:r>
              <a:rPr lang="en-US" sz="3000" dirty="0" err="1"/>
              <a:t>Inizio</a:t>
            </a:r>
            <a:r>
              <a:rPr lang="en-US" sz="3000" dirty="0"/>
              <a:t> </a:t>
            </a:r>
            <a:r>
              <a:rPr lang="en-US" sz="3000" dirty="0" err="1"/>
              <a:t>della</a:t>
            </a:r>
            <a:r>
              <a:rPr lang="en-US" sz="3000" dirty="0"/>
              <a:t> </a:t>
            </a:r>
            <a:r>
              <a:rPr lang="en-US" sz="3000" dirty="0" err="1"/>
              <a:t>relazione</a:t>
            </a:r>
            <a:r>
              <a:rPr lang="en-US" sz="3000" dirty="0"/>
              <a:t> da </a:t>
            </a:r>
            <a:r>
              <a:rPr lang="en-US" sz="3000" dirty="0" err="1"/>
              <a:t>Marzo</a:t>
            </a:r>
            <a:r>
              <a:rPr lang="en-US" sz="3000" dirty="0"/>
              <a:t> 2020 in poi; </a:t>
            </a:r>
          </a:p>
          <a:p>
            <a:r>
              <a:rPr lang="en-US" sz="3000" dirty="0" err="1"/>
              <a:t>Coppie</a:t>
            </a:r>
            <a:r>
              <a:rPr lang="en-US" sz="3000" dirty="0"/>
              <a:t> </a:t>
            </a:r>
            <a:r>
              <a:rPr lang="en-US" sz="3000" dirty="0" err="1"/>
              <a:t>che</a:t>
            </a:r>
            <a:r>
              <a:rPr lang="en-US" sz="3000" dirty="0"/>
              <a:t> </a:t>
            </a:r>
            <a:r>
              <a:rPr lang="en-US" sz="3000" dirty="0" err="1"/>
              <a:t>vivono</a:t>
            </a:r>
            <a:r>
              <a:rPr lang="en-US" sz="3000" dirty="0"/>
              <a:t> in Italia; </a:t>
            </a:r>
          </a:p>
          <a:p>
            <a:r>
              <a:rPr lang="en-US" sz="3000" dirty="0" err="1"/>
              <a:t>Volontà</a:t>
            </a:r>
            <a:r>
              <a:rPr lang="en-US" sz="3000" dirty="0"/>
              <a:t> di </a:t>
            </a:r>
            <a:r>
              <a:rPr lang="en-US" sz="3000" dirty="0" err="1"/>
              <a:t>collaborazione</a:t>
            </a:r>
            <a:r>
              <a:rPr lang="en-US" sz="3000" dirty="0"/>
              <a:t>; </a:t>
            </a:r>
          </a:p>
          <a:p>
            <a:r>
              <a:rPr lang="en-US" sz="3000" dirty="0" err="1"/>
              <a:t>Essere</a:t>
            </a:r>
            <a:r>
              <a:rPr lang="en-US" sz="3000" dirty="0"/>
              <a:t> </a:t>
            </a:r>
            <a:r>
              <a:rPr lang="en-US" sz="3000" dirty="0" err="1"/>
              <a:t>maggiorenni</a:t>
            </a:r>
            <a:r>
              <a:rPr lang="en-US" sz="3000" dirty="0"/>
              <a:t>; </a:t>
            </a:r>
          </a:p>
          <a:p>
            <a:r>
              <a:rPr lang="en-US" sz="3000" dirty="0" err="1"/>
              <a:t>Nessuna</a:t>
            </a:r>
            <a:r>
              <a:rPr lang="en-US" sz="3000" dirty="0"/>
              <a:t> </a:t>
            </a:r>
            <a:r>
              <a:rPr lang="en-US" sz="3000" dirty="0" err="1"/>
              <a:t>restrizione</a:t>
            </a:r>
            <a:r>
              <a:rPr lang="en-US" sz="3000" dirty="0"/>
              <a:t> per </a:t>
            </a:r>
            <a:r>
              <a:rPr lang="en-US" sz="3000" dirty="0" err="1"/>
              <a:t>quanto</a:t>
            </a:r>
            <a:r>
              <a:rPr lang="en-US" sz="3000" dirty="0"/>
              <a:t> </a:t>
            </a:r>
            <a:r>
              <a:rPr lang="en-US" sz="3000" dirty="0" err="1"/>
              <a:t>riguarda</a:t>
            </a:r>
            <a:r>
              <a:rPr lang="en-US" sz="3000" dirty="0"/>
              <a:t> </a:t>
            </a:r>
            <a:r>
              <a:rPr lang="en-US" sz="3000" dirty="0" err="1"/>
              <a:t>gli</a:t>
            </a:r>
            <a:r>
              <a:rPr lang="en-US" sz="3000" dirty="0"/>
              <a:t> </a:t>
            </a:r>
            <a:r>
              <a:rPr lang="en-US" sz="3000" dirty="0" err="1"/>
              <a:t>orientamenti</a:t>
            </a:r>
            <a:r>
              <a:rPr lang="en-US" sz="3000" dirty="0"/>
              <a:t> </a:t>
            </a:r>
            <a:r>
              <a:rPr lang="en-US" sz="3000" dirty="0" err="1"/>
              <a:t>sessuali</a:t>
            </a:r>
            <a:r>
              <a:rPr lang="en-US" sz="3000" dirty="0"/>
              <a:t>.</a:t>
            </a:r>
          </a:p>
          <a:p>
            <a:endParaRPr lang="en-US" sz="2200" dirty="0"/>
          </a:p>
        </p:txBody>
      </p:sp>
      <p:pic>
        <p:nvPicPr>
          <p:cNvPr id="15" name="Elemento grafico 14" descr="Gruppo contorno">
            <a:extLst>
              <a:ext uri="{FF2B5EF4-FFF2-40B4-BE49-F238E27FC236}">
                <a16:creationId xmlns:a16="http://schemas.microsoft.com/office/drawing/2014/main" id="{F769AC78-7158-4A00-A67E-3C580A41C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8408" y="2492376"/>
            <a:ext cx="3563372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0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52F5C6EE-A947-4686-968E-E711505C6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FFFF"/>
                </a:solidFill>
              </a:rPr>
              <a:t>METODO: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47A44B-AC67-405F-8A44-9E4D42687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927770" cy="3563159"/>
          </a:xfrm>
        </p:spPr>
        <p:txBody>
          <a:bodyPr>
            <a:noAutofit/>
          </a:bodyPr>
          <a:lstStyle/>
          <a:p>
            <a:r>
              <a:rPr lang="it-IT" sz="2600" dirty="0"/>
              <a:t>Partendo da un’analisi della letteratura riguardante, in generale, la sessualità durante la pandemia abbiamo ristretto il focus alla sessualità nelle nuove coppie. </a:t>
            </a:r>
          </a:p>
          <a:p>
            <a:r>
              <a:rPr lang="it-IT" sz="2600" dirty="0"/>
              <a:t>Riguardo a questo non abbiamo trovato della letteratura specifica </a:t>
            </a:r>
          </a:p>
          <a:p>
            <a:r>
              <a:rPr lang="it-IT" sz="2600" dirty="0"/>
              <a:t>Quindi abbiamo scelto di condurre un’indagine di tipo esplorativo </a:t>
            </a:r>
          </a:p>
        </p:txBody>
      </p:sp>
      <p:pic>
        <p:nvPicPr>
          <p:cNvPr id="6" name="Elemento grafico 5" descr="Diagramma di diramazione con riempimento a tinta unita">
            <a:extLst>
              <a:ext uri="{FF2B5EF4-FFF2-40B4-BE49-F238E27FC236}">
                <a16:creationId xmlns:a16="http://schemas.microsoft.com/office/drawing/2014/main" id="{3C2F2DA1-9CA4-42D5-871E-B3D3E878C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9852" y="2124535"/>
            <a:ext cx="3691323" cy="3588401"/>
          </a:xfrm>
          <a:prstGeom prst="rect">
            <a:avLst/>
          </a:prstGeom>
        </p:spPr>
      </p:pic>
      <p:sp>
        <p:nvSpPr>
          <p:cNvPr id="17" name="Freccia in giù 16">
            <a:extLst>
              <a:ext uri="{FF2B5EF4-FFF2-40B4-BE49-F238E27FC236}">
                <a16:creationId xmlns:a16="http://schemas.microsoft.com/office/drawing/2014/main" id="{E084942B-0358-4B75-8B36-C65EE75DBB97}"/>
              </a:ext>
            </a:extLst>
          </p:cNvPr>
          <p:cNvSpPr/>
          <p:nvPr/>
        </p:nvSpPr>
        <p:spPr>
          <a:xfrm rot="16200000">
            <a:off x="5919908" y="5605912"/>
            <a:ext cx="690268" cy="731520"/>
          </a:xfrm>
          <a:prstGeom prst="downArrow">
            <a:avLst>
              <a:gd name="adj1" fmla="val 41361"/>
              <a:gd name="adj2" fmla="val 572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2A96429-81A3-4A08-9995-F1F5686B3D81}"/>
              </a:ext>
            </a:extLst>
          </p:cNvPr>
          <p:cNvSpPr txBox="1"/>
          <p:nvPr/>
        </p:nvSpPr>
        <p:spPr>
          <a:xfrm>
            <a:off x="6658256" y="5325341"/>
            <a:ext cx="532498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2600" dirty="0">
                <a:sym typeface="Wingdings" panose="05000000000000000000" pitchFamily="2" charset="2"/>
              </a:rPr>
              <a:t> </a:t>
            </a:r>
            <a:r>
              <a:rPr lang="it-IT" sz="2600" dirty="0"/>
              <a:t>tramite un questionario approvato dal comitato etico dell’Università degli Studi </a:t>
            </a:r>
            <a:r>
              <a:rPr lang="it-IT" sz="2600"/>
              <a:t>di Padova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86256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olo 1">
            <a:extLst>
              <a:ext uri="{FF2B5EF4-FFF2-40B4-BE49-F238E27FC236}">
                <a16:creationId xmlns:a16="http://schemas.microsoft.com/office/drawing/2014/main" id="{17BBA5EC-E530-461D-A0A3-181F06D5C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STRUTTURA DEL QUESTIONARIO</a:t>
            </a:r>
          </a:p>
        </p:txBody>
      </p:sp>
      <p:pic>
        <p:nvPicPr>
          <p:cNvPr id="17" name="Elemento grafico 16" descr="Documento con riempimento a tinta unita">
            <a:extLst>
              <a:ext uri="{FF2B5EF4-FFF2-40B4-BE49-F238E27FC236}">
                <a16:creationId xmlns:a16="http://schemas.microsoft.com/office/drawing/2014/main" id="{77E6C746-00E8-4876-8B00-E982A1CA09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24902" y="2669172"/>
            <a:ext cx="3209779" cy="3209779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E1CC2F-74EF-4AC6-8574-2271EEBB2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927634" cy="39705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/>
              <a:t>Composto in totale da 76 domande, tra cui: </a:t>
            </a:r>
          </a:p>
          <a:p>
            <a:r>
              <a:rPr lang="it-IT" sz="2400" dirty="0"/>
              <a:t>Domande chiuse (</a:t>
            </a:r>
            <a:r>
              <a:rPr lang="it-IT" sz="2400" dirty="0">
                <a:sym typeface="Wingdings" panose="05000000000000000000" pitchFamily="2" charset="2"/>
              </a:rPr>
              <a:t> scala </a:t>
            </a:r>
            <a:r>
              <a:rPr lang="it-IT" sz="2400" dirty="0" err="1">
                <a:sym typeface="Wingdings" panose="05000000000000000000" pitchFamily="2" charset="2"/>
              </a:rPr>
              <a:t>Likert</a:t>
            </a:r>
            <a:r>
              <a:rPr lang="it-IT" sz="2400" dirty="0">
                <a:sym typeface="Wingdings" panose="05000000000000000000" pitchFamily="2" charset="2"/>
              </a:rPr>
              <a:t>, scelta multipla);</a:t>
            </a:r>
            <a:endParaRPr lang="it-IT" sz="2400" dirty="0"/>
          </a:p>
          <a:p>
            <a:r>
              <a:rPr lang="it-IT" sz="2400" dirty="0"/>
              <a:t>Domande aperte;</a:t>
            </a:r>
          </a:p>
          <a:p>
            <a:pPr marL="0" indent="0">
              <a:buNone/>
            </a:pPr>
            <a:r>
              <a:rPr lang="it-IT" sz="2400" dirty="0"/>
              <a:t>A seconda del periodo di inizio della relazione il partecipante inizierà la compilazione a partire dal blocco corrispondente. </a:t>
            </a:r>
          </a:p>
          <a:p>
            <a:pPr marL="0" indent="0">
              <a:buNone/>
            </a:pPr>
            <a:r>
              <a:rPr lang="it-IT" sz="2400" dirty="0"/>
              <a:t>Alcune domande sono state prese da questionari standardizzati (BISF, DASS-21, PHQ e QMI), mentre altre sono state pensate da noi. </a:t>
            </a:r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D8F1D0F-87AA-4099-9AF1-5F8EDF19F3E7}"/>
              </a:ext>
            </a:extLst>
          </p:cNvPr>
          <p:cNvSpPr txBox="1"/>
          <p:nvPr/>
        </p:nvSpPr>
        <p:spPr>
          <a:xfrm>
            <a:off x="635000" y="4216400"/>
            <a:ext cx="6565900" cy="1968500"/>
          </a:xfrm>
          <a:prstGeom prst="rect">
            <a:avLst/>
          </a:prstGeom>
          <a:noFill/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696444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6618C6F-71B2-4925-8A8A-F836C654D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it-IT" sz="4000">
                <a:solidFill>
                  <a:srgbClr val="FFFFFF"/>
                </a:solidFill>
              </a:rPr>
              <a:t>DOMANDE INTRODUTTIVE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61A107-7DEB-4800-83B9-7FD695481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26249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/>
              <a:t>I primi due blocchi del questionario sono introduttivi: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Blocco del consenso informato;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/>
              <a:t>Blocco intro: volto all’analisi del requisito di inclusione per la partecipazione al questionario.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400" dirty="0"/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6F6C8841-CCA8-43F6-A3DE-B0C6F1C5ABFB}"/>
              </a:ext>
            </a:extLst>
          </p:cNvPr>
          <p:cNvSpPr/>
          <p:nvPr/>
        </p:nvSpPr>
        <p:spPr>
          <a:xfrm>
            <a:off x="4424390" y="4192498"/>
            <a:ext cx="410818" cy="569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7854460-3CB4-42C7-974C-E7CB6D823B1E}"/>
              </a:ext>
            </a:extLst>
          </p:cNvPr>
          <p:cNvSpPr txBox="1"/>
          <p:nvPr/>
        </p:nvSpPr>
        <p:spPr>
          <a:xfrm>
            <a:off x="1581799" y="4790684"/>
            <a:ext cx="609600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intrapreso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una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relazione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sentimentale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nel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2020?</a:t>
            </a:r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600"/>
              <a:buFont typeface="Courier New" panose="02070309020205020404" pitchFamily="49" charset="0"/>
              <a:buChar char="o"/>
            </a:pPr>
            <a:r>
              <a:rPr lang="en-US" sz="2400" dirty="0" err="1"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Sì</a:t>
            </a:r>
            <a:endParaRPr lang="it-IT" sz="2400" dirty="0">
              <a:effectLst/>
              <a:ea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Clr>
                <a:srgbClr val="BFBFBF"/>
              </a:buClr>
              <a:buSzPts val="2600"/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ea typeface="Courier New" panose="02070309020205020404" pitchFamily="49" charset="0"/>
                <a:cs typeface="Courier New" panose="02070309020205020404" pitchFamily="49" charset="0"/>
              </a:rPr>
              <a:t>No</a:t>
            </a:r>
            <a:endParaRPr lang="it-IT" sz="2400" dirty="0">
              <a:effectLst/>
              <a:ea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9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3334E1E-302D-4BF1-93F1-F5B3488AC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BLOCCO: INTRO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B32DAB7-C9F6-4F58-B4B1-12639E30B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573" y="3117851"/>
            <a:ext cx="5365630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>
              <a:spcAft>
                <a:spcPts val="600"/>
              </a:spcAft>
            </a:pPr>
            <a:r>
              <a:rPr lang="en-US" sz="2400" dirty="0" err="1"/>
              <a:t>Informazioni</a:t>
            </a:r>
            <a:r>
              <a:rPr lang="en-US" sz="2400" dirty="0"/>
              <a:t> </a:t>
            </a:r>
            <a:r>
              <a:rPr lang="en-US" sz="2400" dirty="0" err="1"/>
              <a:t>anagrafiche</a:t>
            </a:r>
            <a:r>
              <a:rPr lang="en-US" sz="2400" dirty="0"/>
              <a:t>;</a:t>
            </a:r>
          </a:p>
          <a:p>
            <a:pPr marL="285750">
              <a:spcAft>
                <a:spcPts val="600"/>
              </a:spcAft>
            </a:pPr>
            <a:r>
              <a:rPr lang="en-US" sz="2400" dirty="0" err="1"/>
              <a:t>Regione</a:t>
            </a:r>
            <a:r>
              <a:rPr lang="en-US" sz="2400" dirty="0"/>
              <a:t> di </a:t>
            </a:r>
            <a:r>
              <a:rPr lang="en-US" sz="2400" dirty="0" err="1"/>
              <a:t>provenienza-residenza</a:t>
            </a:r>
            <a:r>
              <a:rPr lang="en-US" sz="2400" dirty="0"/>
              <a:t> (</a:t>
            </a:r>
            <a:r>
              <a:rPr lang="en-US" sz="2400" dirty="0" err="1"/>
              <a:t>gialla</a:t>
            </a:r>
            <a:r>
              <a:rPr lang="en-US" sz="2400" dirty="0"/>
              <a:t>, </a:t>
            </a:r>
            <a:r>
              <a:rPr lang="en-US" sz="2400" dirty="0" err="1"/>
              <a:t>arancione</a:t>
            </a:r>
            <a:r>
              <a:rPr lang="en-US" sz="2400" dirty="0"/>
              <a:t>, </a:t>
            </a:r>
            <a:r>
              <a:rPr lang="en-US" sz="2400" dirty="0" err="1"/>
              <a:t>rossa</a:t>
            </a:r>
            <a:r>
              <a:rPr lang="en-US" sz="2400" dirty="0"/>
              <a:t>);</a:t>
            </a:r>
          </a:p>
          <a:p>
            <a:pPr marL="285750">
              <a:spcAft>
                <a:spcPts val="600"/>
              </a:spcAft>
            </a:pPr>
            <a:r>
              <a:rPr lang="en-US" sz="2400" dirty="0" err="1"/>
              <a:t>Periodo</a:t>
            </a:r>
            <a:r>
              <a:rPr lang="en-US" sz="2400" dirty="0"/>
              <a:t> </a:t>
            </a:r>
            <a:r>
              <a:rPr lang="en-US" sz="2400" dirty="0" err="1"/>
              <a:t>inizio</a:t>
            </a:r>
            <a:r>
              <a:rPr lang="en-US" sz="2400" dirty="0"/>
              <a:t> </a:t>
            </a:r>
            <a:r>
              <a:rPr lang="en-US" sz="2400" dirty="0" err="1"/>
              <a:t>relazione</a:t>
            </a:r>
            <a:r>
              <a:rPr lang="en-US" sz="2400" dirty="0"/>
              <a:t> (primo lockdown, </a:t>
            </a:r>
            <a:r>
              <a:rPr lang="en-US" sz="2400" dirty="0" err="1"/>
              <a:t>pausa</a:t>
            </a:r>
            <a:r>
              <a:rPr lang="en-US" sz="2400" dirty="0"/>
              <a:t> </a:t>
            </a:r>
            <a:r>
              <a:rPr lang="en-US" sz="2400" dirty="0" err="1"/>
              <a:t>estiva</a:t>
            </a:r>
            <a:r>
              <a:rPr lang="en-US" sz="2400" dirty="0"/>
              <a:t>, secondo lockdown).</a:t>
            </a:r>
          </a:p>
          <a:p>
            <a:pPr marL="285750">
              <a:spcAft>
                <a:spcPts val="600"/>
              </a:spcAft>
            </a:pPr>
            <a:endParaRPr lang="en-US" sz="2400" dirty="0"/>
          </a:p>
          <a:p>
            <a:pPr marL="285750">
              <a:spcAft>
                <a:spcPts val="600"/>
              </a:spcAft>
            </a:pPr>
            <a:endParaRPr lang="en-US" sz="2400" dirty="0"/>
          </a:p>
          <a:p>
            <a:pPr marL="285750"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6" name="Segnaposto contenuto 2">
            <a:extLst>
              <a:ext uri="{FF2B5EF4-FFF2-40B4-BE49-F238E27FC236}">
                <a16:creationId xmlns:a16="http://schemas.microsoft.com/office/drawing/2014/main" id="{AB775DFA-2B21-45DC-9B35-D3E370DAA544}"/>
              </a:ext>
            </a:extLst>
          </p:cNvPr>
          <p:cNvSpPr txBox="1">
            <a:spLocks/>
          </p:cNvSpPr>
          <p:nvPr/>
        </p:nvSpPr>
        <p:spPr>
          <a:xfrm>
            <a:off x="1768563" y="3226643"/>
            <a:ext cx="3658053" cy="8760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In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blocco</a:t>
            </a:r>
            <a:r>
              <a:rPr lang="en-US" dirty="0"/>
              <a:t> </a:t>
            </a:r>
            <a:r>
              <a:rPr lang="en-US" dirty="0" err="1"/>
              <a:t>vengono</a:t>
            </a:r>
            <a:r>
              <a:rPr lang="en-US" dirty="0"/>
              <a:t> </a:t>
            </a:r>
            <a:r>
              <a:rPr lang="en-US" dirty="0" err="1"/>
              <a:t>raccolte</a:t>
            </a:r>
            <a:r>
              <a:rPr lang="en-US" dirty="0"/>
              <a:t>:</a:t>
            </a:r>
            <a:r>
              <a:rPr lang="en-US" sz="1800" dirty="0">
                <a:solidFill>
                  <a:srgbClr val="FFFFFF"/>
                </a:solidFill>
              </a:rPr>
              <a:t>:</a:t>
            </a:r>
          </a:p>
        </p:txBody>
      </p:sp>
      <p:pic>
        <p:nvPicPr>
          <p:cNvPr id="8" name="Elemento grafico 7" descr="{0} contorno">
            <a:extLst>
              <a:ext uri="{FF2B5EF4-FFF2-40B4-BE49-F238E27FC236}">
                <a16:creationId xmlns:a16="http://schemas.microsoft.com/office/drawing/2014/main" id="{7A6880B3-A7C8-4F96-8979-48553CE847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5803" y="4515829"/>
            <a:ext cx="1929073" cy="192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653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259FE52-E291-4567-9089-88ED241DC695}"/>
              </a:ext>
            </a:extLst>
          </p:cNvPr>
          <p:cNvSpPr txBox="1"/>
          <p:nvPr/>
        </p:nvSpPr>
        <p:spPr>
          <a:xfrm>
            <a:off x="958506" y="800392"/>
            <a:ext cx="10264697" cy="1212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BLOCCHI PRINCIPALI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F689ED-9B9E-4489-8A0A-8E4D9448E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505" y="2733999"/>
            <a:ext cx="8225555" cy="3567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68300"/>
            <a:r>
              <a:rPr lang="en-US" sz="2400" dirty="0">
                <a:effectLst/>
              </a:rPr>
              <a:t>Block: </a:t>
            </a:r>
            <a:r>
              <a:rPr lang="en-US" sz="2400" dirty="0" err="1">
                <a:effectLst/>
              </a:rPr>
              <a:t>Domande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generali</a:t>
            </a:r>
            <a:r>
              <a:rPr lang="en-US" sz="2400" dirty="0">
                <a:effectLst/>
              </a:rPr>
              <a:t> (21 Questions)</a:t>
            </a:r>
          </a:p>
          <a:p>
            <a:pPr marL="368300"/>
            <a:r>
              <a:rPr lang="en-US" sz="2400" dirty="0">
                <a:effectLst/>
              </a:rPr>
              <a:t>Standard: Primo lockdown (14 Questions) </a:t>
            </a:r>
            <a:r>
              <a:rPr lang="en-US" sz="2400" dirty="0">
                <a:effectLst/>
                <a:sym typeface="Wingdings" panose="05000000000000000000" pitchFamily="2" charset="2"/>
              </a:rPr>
              <a:t> </a:t>
            </a:r>
            <a:r>
              <a:rPr lang="en-US" sz="2400" i="1" dirty="0" err="1">
                <a:effectLst/>
                <a:sym typeface="Wingdings" panose="05000000000000000000" pitchFamily="2" charset="2"/>
              </a:rPr>
              <a:t>Marzo</a:t>
            </a:r>
            <a:r>
              <a:rPr lang="en-US" sz="2400" i="1" dirty="0">
                <a:effectLst/>
                <a:sym typeface="Wingdings" panose="05000000000000000000" pitchFamily="2" charset="2"/>
              </a:rPr>
              <a:t> – Maggio </a:t>
            </a:r>
            <a:endParaRPr lang="en-US" sz="2400" i="1" dirty="0">
              <a:effectLst/>
            </a:endParaRPr>
          </a:p>
          <a:p>
            <a:pPr marL="368300"/>
            <a:r>
              <a:rPr lang="en-US" sz="2400" dirty="0">
                <a:effectLst/>
              </a:rPr>
              <a:t>Block: </a:t>
            </a:r>
            <a:r>
              <a:rPr lang="en-US" sz="2400" dirty="0" err="1">
                <a:effectLst/>
              </a:rPr>
              <a:t>Periodo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estivo</a:t>
            </a:r>
            <a:r>
              <a:rPr lang="en-US" sz="2400" dirty="0">
                <a:effectLst/>
              </a:rPr>
              <a:t> (17 Questions) </a:t>
            </a:r>
            <a:r>
              <a:rPr lang="en-US" sz="2400" dirty="0">
                <a:effectLst/>
                <a:sym typeface="Wingdings" panose="05000000000000000000" pitchFamily="2" charset="2"/>
              </a:rPr>
              <a:t> </a:t>
            </a:r>
            <a:r>
              <a:rPr lang="en-US" sz="2400" i="1" dirty="0" err="1">
                <a:effectLst/>
              </a:rPr>
              <a:t>Giugno</a:t>
            </a:r>
            <a:r>
              <a:rPr lang="en-US" sz="2400" i="1" dirty="0">
                <a:effectLst/>
              </a:rPr>
              <a:t> - </a:t>
            </a:r>
            <a:r>
              <a:rPr lang="en-US" sz="2400" i="1" dirty="0" err="1">
                <a:effectLst/>
              </a:rPr>
              <a:t>Ottobre</a:t>
            </a:r>
            <a:endParaRPr lang="en-US" sz="2400" i="1" dirty="0">
              <a:effectLst/>
            </a:endParaRPr>
          </a:p>
          <a:p>
            <a:pPr marL="368300"/>
            <a:r>
              <a:rPr lang="en-US" sz="2400" dirty="0">
                <a:effectLst/>
              </a:rPr>
              <a:t>Block: Secondo lockdown (10 Questions) </a:t>
            </a:r>
            <a:r>
              <a:rPr lang="en-US" sz="2400" dirty="0">
                <a:effectLst/>
                <a:sym typeface="Wingdings" panose="05000000000000000000" pitchFamily="2" charset="2"/>
              </a:rPr>
              <a:t> </a:t>
            </a:r>
            <a:r>
              <a:rPr lang="en-US" sz="2400" i="1" dirty="0" err="1">
                <a:effectLst/>
                <a:sym typeface="Wingdings" panose="05000000000000000000" pitchFamily="2" charset="2"/>
              </a:rPr>
              <a:t>Novembre</a:t>
            </a:r>
            <a:r>
              <a:rPr lang="en-US" sz="2400" i="1" dirty="0">
                <a:effectLst/>
                <a:sym typeface="Wingdings" panose="05000000000000000000" pitchFamily="2" charset="2"/>
              </a:rPr>
              <a:t> - …</a:t>
            </a:r>
            <a:endParaRPr lang="en-US" sz="2400" i="1" dirty="0">
              <a:effectLst/>
            </a:endParaRPr>
          </a:p>
          <a:p>
            <a:pPr marL="368300"/>
            <a:r>
              <a:rPr lang="en-US" sz="2400" dirty="0">
                <a:effectLst/>
              </a:rPr>
              <a:t>Standard: </a:t>
            </a:r>
            <a:r>
              <a:rPr lang="en-US" sz="2400" dirty="0" err="1">
                <a:effectLst/>
              </a:rPr>
              <a:t>Domande</a:t>
            </a:r>
            <a:r>
              <a:rPr lang="en-US" sz="2400" dirty="0">
                <a:effectLst/>
              </a:rPr>
              <a:t> conclusive (14 Questions)</a:t>
            </a:r>
          </a:p>
          <a:p>
            <a:pPr marL="0"/>
            <a:endParaRPr lang="en-US" sz="2400" dirty="0"/>
          </a:p>
        </p:txBody>
      </p:sp>
      <p:sp>
        <p:nvSpPr>
          <p:cNvPr id="13" name="Parentesi graffa chiusa 12">
            <a:extLst>
              <a:ext uri="{FF2B5EF4-FFF2-40B4-BE49-F238E27FC236}">
                <a16:creationId xmlns:a16="http://schemas.microsoft.com/office/drawing/2014/main" id="{0FB718ED-BE7A-415B-B0C9-0267A5561723}"/>
              </a:ext>
            </a:extLst>
          </p:cNvPr>
          <p:cNvSpPr/>
          <p:nvPr/>
        </p:nvSpPr>
        <p:spPr>
          <a:xfrm>
            <a:off x="9019606" y="3376372"/>
            <a:ext cx="328907" cy="171737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801259D7-F304-4C14-B1E4-240B06D7140D}"/>
              </a:ext>
            </a:extLst>
          </p:cNvPr>
          <p:cNvSpPr txBox="1"/>
          <p:nvPr/>
        </p:nvSpPr>
        <p:spPr>
          <a:xfrm>
            <a:off x="9400979" y="3634893"/>
            <a:ext cx="287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it-IT" sz="2400" dirty="0"/>
              <a:t>Abbiamo messo a confronto 3 fasce temporali</a:t>
            </a:r>
          </a:p>
        </p:txBody>
      </p:sp>
    </p:spTree>
    <p:extLst>
      <p:ext uri="{BB962C8B-B14F-4D97-AF65-F5344CB8AC3E}">
        <p14:creationId xmlns:p14="http://schemas.microsoft.com/office/powerpoint/2010/main" val="126804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6D3C39C-E139-42C9-AAB6-9AC398B89DD7}"/>
              </a:ext>
            </a:extLst>
          </p:cNvPr>
          <p:cNvSpPr txBox="1"/>
          <p:nvPr/>
        </p:nvSpPr>
        <p:spPr>
          <a:xfrm>
            <a:off x="958506" y="800392"/>
            <a:ext cx="10264697" cy="1212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BLOCCO: DOMANDE GENERALI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72943F0B-DEBC-4D6F-A5CF-85DAB5C37401}"/>
              </a:ext>
            </a:extLst>
          </p:cNvPr>
          <p:cNvSpPr txBox="1"/>
          <p:nvPr/>
        </p:nvSpPr>
        <p:spPr>
          <a:xfrm>
            <a:off x="1119322" y="3493248"/>
            <a:ext cx="39052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Esempi di domande di questo blocco riguardano:</a:t>
            </a:r>
          </a:p>
          <a:p>
            <a:endParaRPr lang="it-IT" dirty="0"/>
          </a:p>
        </p:txBody>
      </p:sp>
      <p:sp>
        <p:nvSpPr>
          <p:cNvPr id="43" name="Segnaposto contenuto 2">
            <a:extLst>
              <a:ext uri="{FF2B5EF4-FFF2-40B4-BE49-F238E27FC236}">
                <a16:creationId xmlns:a16="http://schemas.microsoft.com/office/drawing/2014/main" id="{18CBE8BC-9AA4-43D8-8703-F6893F235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2984" y="2341848"/>
            <a:ext cx="5513832" cy="4169664"/>
          </a:xfrm>
        </p:spPr>
        <p:txBody>
          <a:bodyPr anchor="ctr">
            <a:normAutofit/>
          </a:bodyPr>
          <a:lstStyle/>
          <a:p>
            <a:r>
              <a:rPr lang="it-IT" sz="2400" dirty="0"/>
              <a:t>Come si sono conosciuti; </a:t>
            </a:r>
          </a:p>
          <a:p>
            <a:r>
              <a:rPr lang="it-IT" sz="2400" dirty="0"/>
              <a:t>Come sono rimasti in contatti, </a:t>
            </a:r>
          </a:p>
          <a:p>
            <a:r>
              <a:rPr lang="it-IT" sz="2400" dirty="0"/>
              <a:t>Se loro o il loro partner hanno contratto il virus; </a:t>
            </a:r>
          </a:p>
          <a:p>
            <a:r>
              <a:rPr lang="it-IT" sz="2400" dirty="0"/>
              <a:t>Situazioni lavorative e abitative; </a:t>
            </a:r>
          </a:p>
          <a:p>
            <a:r>
              <a:rPr lang="it-IT" sz="2400" dirty="0"/>
              <a:t>Orientamento sessuale; </a:t>
            </a:r>
          </a:p>
          <a:p>
            <a:r>
              <a:rPr lang="it-IT" sz="2400" i="1" dirty="0" err="1"/>
              <a:t>Patient</a:t>
            </a:r>
            <a:r>
              <a:rPr lang="it-IT" sz="2400" i="1" dirty="0"/>
              <a:t> </a:t>
            </a:r>
            <a:r>
              <a:rPr lang="it-IT" sz="2400" i="1" dirty="0" err="1"/>
              <a:t>Healt</a:t>
            </a:r>
            <a:r>
              <a:rPr lang="it-IT" sz="2400" i="1" dirty="0"/>
              <a:t> </a:t>
            </a:r>
            <a:r>
              <a:rPr lang="it-IT" sz="2400" i="1" dirty="0" err="1"/>
              <a:t>Questionnaire</a:t>
            </a:r>
            <a:r>
              <a:rPr lang="it-IT" sz="2400" i="1" dirty="0"/>
              <a:t> </a:t>
            </a:r>
            <a:r>
              <a:rPr lang="it-IT" sz="2400" dirty="0"/>
              <a:t>(PHQ-15)   </a:t>
            </a:r>
            <a:r>
              <a:rPr lang="it-IT" sz="2400" dirty="0">
                <a:sym typeface="Wingdings" panose="05000000000000000000" pitchFamily="2" charset="2"/>
              </a:rPr>
              <a:t> scala di gravità dei sintomi somatici.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781307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1716</Words>
  <Application>Microsoft Office PowerPoint</Application>
  <PresentationFormat>Widescreen</PresentationFormat>
  <Paragraphs>439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4" baseType="lpstr">
      <vt:lpstr>Arial</vt:lpstr>
      <vt:lpstr>Avenir Next LT Pro</vt:lpstr>
      <vt:lpstr>Calibri</vt:lpstr>
      <vt:lpstr>Calibri Light</vt:lpstr>
      <vt:lpstr>Calibri(corpo)</vt:lpstr>
      <vt:lpstr>Courier New</vt:lpstr>
      <vt:lpstr>Gabriola</vt:lpstr>
      <vt:lpstr>Tema di Office</vt:lpstr>
      <vt:lpstr>NUOVE RELAZIONI AI TEMPI DEL COVID</vt:lpstr>
      <vt:lpstr>OBIETTIVO</vt:lpstr>
      <vt:lpstr> TARGET</vt:lpstr>
      <vt:lpstr>METODO:</vt:lpstr>
      <vt:lpstr>STRUTTURA DEL QUESTIONARIO</vt:lpstr>
      <vt:lpstr>DOMANDE INTRODUTTIVE</vt:lpstr>
      <vt:lpstr>BLOCCO: INTRO</vt:lpstr>
      <vt:lpstr>Presentazione standard di PowerPoint</vt:lpstr>
      <vt:lpstr>Presentazione standard di PowerPoint</vt:lpstr>
      <vt:lpstr>ESEMPIO PHQ-15</vt:lpstr>
      <vt:lpstr>STANDARD: PRIMO LOCKDOWN</vt:lpstr>
      <vt:lpstr>ESEMPI DOMANDE</vt:lpstr>
      <vt:lpstr>Presentazione standard di PowerPoint</vt:lpstr>
      <vt:lpstr>BLOCCO: PERIODO ESTIVO </vt:lpstr>
      <vt:lpstr>ESEMPI DOMANDE</vt:lpstr>
      <vt:lpstr>Presentazione standard di PowerPoint</vt:lpstr>
      <vt:lpstr>BLOCCO: SECONDO LOCKDOWN</vt:lpstr>
      <vt:lpstr>ESEMPI DOMANDE</vt:lpstr>
      <vt:lpstr>STANDARD: DOMANDE CONCLUSIVE</vt:lpstr>
      <vt:lpstr>ESEMPIO BISF</vt:lpstr>
      <vt:lpstr>ESEMPIO DASS-21</vt:lpstr>
      <vt:lpstr>ESEMPIO QMI</vt:lpstr>
      <vt:lpstr>INFERENZE DAI DATI</vt:lpstr>
      <vt:lpstr>Presentazione standard di PowerPoint</vt:lpstr>
      <vt:lpstr>LINK DEL QUESTIONARIO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NUOVE RELAZIONI AI TEMPI DEL COVID</dc:title>
  <dc:creator>Melis Maurizio</dc:creator>
  <cp:lastModifiedBy>Melis Maurizio</cp:lastModifiedBy>
  <cp:revision>1</cp:revision>
  <dcterms:created xsi:type="dcterms:W3CDTF">2020-12-08T17:39:03Z</dcterms:created>
  <dcterms:modified xsi:type="dcterms:W3CDTF">2020-12-08T17:39:56Z</dcterms:modified>
</cp:coreProperties>
</file>