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4" r:id="rId2"/>
    <p:sldId id="294" r:id="rId3"/>
    <p:sldId id="258" r:id="rId4"/>
    <p:sldId id="296" r:id="rId5"/>
    <p:sldId id="267" r:id="rId6"/>
    <p:sldId id="282" r:id="rId7"/>
    <p:sldId id="295" r:id="rId8"/>
    <p:sldId id="291" r:id="rId9"/>
    <p:sldId id="292" r:id="rId10"/>
    <p:sldId id="303" r:id="rId11"/>
    <p:sldId id="268" r:id="rId12"/>
    <p:sldId id="300" r:id="rId13"/>
    <p:sldId id="301" r:id="rId14"/>
    <p:sldId id="293" r:id="rId15"/>
    <p:sldId id="271" r:id="rId16"/>
    <p:sldId id="285" r:id="rId17"/>
    <p:sldId id="279" r:id="rId18"/>
    <p:sldId id="302" r:id="rId19"/>
    <p:sldId id="265" r:id="rId20"/>
    <p:sldId id="289" r:id="rId21"/>
    <p:sldId id="290" r:id="rId22"/>
    <p:sldId id="288" r:id="rId23"/>
    <p:sldId id="284" r:id="rId24"/>
    <p:sldId id="304" r:id="rId25"/>
    <p:sldId id="306" r:id="rId26"/>
    <p:sldId id="305" r:id="rId27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E7395"/>
    <a:srgbClr val="424F5C"/>
    <a:srgbClr val="27467D"/>
    <a:srgbClr val="1628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Stile chiaro 1 - Color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EC20E35-A176-4012-BC5E-935CFFF8708E}" styleName="Stile me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799B23B-EC83-4686-B30A-512413B5E67A}" styleName="Stile chiaro 3 - Color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Stile chi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012ECD-51FC-41F1-AA8D-1B2483CD663E}" styleName="Stile chiaro 2 - Colore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202B0CA-FC54-4496-8BCA-5EF66A818D29}" styleName="Stile scuro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660B408-B3CF-4A94-85FC-2B1E0A45F4A2}" styleName="Stile scuro 2 - Colore 1/Color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EBBBCC-DAD2-459C-BE2E-F6DE35CF9A28}" styleName="Stile scuro 2 - Colore 3/Colore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46F890A9-2807-4EBB-B81D-B2AA78EC7F39}" styleName="Stile scuro 2 - Colore 5/Colore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B301B821-A1FF-4177-AEE7-76D212191A09}" styleName="Stile medio 1 - Color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D5ABB26-0587-4C30-8999-92F81FD0307C}" styleName="Nessuno stile, nessuna grigli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4713" autoAdjust="0"/>
    <p:restoredTop sz="94660"/>
  </p:normalViewPr>
  <p:slideViewPr>
    <p:cSldViewPr snapToGrid="0">
      <p:cViewPr varScale="1">
        <p:scale>
          <a:sx n="60" d="100"/>
          <a:sy n="60" d="100"/>
        </p:scale>
        <p:origin x="90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546955C-957A-48BD-9218-5F3E72BD72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F4ABCAA3-EB6A-4852-B3B4-E5A9620EF1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0C7D601-5B0E-47F5-A26B-4FE100645B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93CEC-63F2-4FCA-B3B7-6E0C4E8128D6}" type="datetimeFigureOut">
              <a:rPr lang="it-IT" smtClean="0"/>
              <a:t>08/12/2020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9F5EC15-9867-4642-9E48-C6570AC9AD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F634883-54C7-48CC-836C-938AF1DD87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09DFB-985E-4A8A-AF9E-E93E3DFB55C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58968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3FDC72E-1ABD-44B7-9A5C-CFA0F32C3B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F397ED13-10A2-4B3E-B0BE-C66DC095D2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589A9D2-DE41-4226-A924-0DF4DE1105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93CEC-63F2-4FCA-B3B7-6E0C4E8128D6}" type="datetimeFigureOut">
              <a:rPr lang="it-IT" smtClean="0"/>
              <a:t>08/12/2020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D22D360-CEE8-4272-93BA-A0C3E76940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A7E164B-2433-4BAF-9004-60409EA4D3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09DFB-985E-4A8A-AF9E-E93E3DFB55C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553370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DEB6E3CE-6F7A-43A8-8942-855801CD39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BB4C40D5-D3E7-4892-965E-676EFBAA66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592CDAE-D93A-478D-81FF-30A32D3E2E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93CEC-63F2-4FCA-B3B7-6E0C4E8128D6}" type="datetimeFigureOut">
              <a:rPr lang="it-IT" smtClean="0"/>
              <a:t>08/12/2020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CC636CF-8465-4CF9-8008-642E529215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056438B-D61D-4B30-AE3B-D9B0C38ED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09DFB-985E-4A8A-AF9E-E93E3DFB55C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875851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DD1AEED-27A0-4754-B23E-3929C9E39F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44DB52E-532E-4D29-81C1-CAE569B549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0AD81C8-85F8-4263-8D92-7E52CA587A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93CEC-63F2-4FCA-B3B7-6E0C4E8128D6}" type="datetimeFigureOut">
              <a:rPr lang="it-IT" smtClean="0"/>
              <a:t>08/12/2020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74C4B99-EE74-4770-A9D1-FC549302A9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61563BA-D6BD-48D7-AA9F-345A9D7140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09DFB-985E-4A8A-AF9E-E93E3DFB55C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321661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47CB6F4-4830-4082-8ECD-AEC7AA33CE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2679771-95B7-46B8-A754-213C68EF81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A0081CA-E154-4B62-9F29-0D688E01A7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93CEC-63F2-4FCA-B3B7-6E0C4E8128D6}" type="datetimeFigureOut">
              <a:rPr lang="it-IT" smtClean="0"/>
              <a:t>08/12/2020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8A14DC7-6312-4DDE-B9EB-548EC6ECE9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577F1A3-4B07-4F4D-8FE4-5745EDBFE3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09DFB-985E-4A8A-AF9E-E93E3DFB55C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80625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A4DD546-5C74-4FFE-B8A6-4F043EFEF0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316C565-840A-4A80-AE4A-141788FC2F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2C31D882-F052-46F5-B188-7AFB70B988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6F494D91-4335-4170-B442-93A2AAB6FE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93CEC-63F2-4FCA-B3B7-6E0C4E8128D6}" type="datetimeFigureOut">
              <a:rPr lang="it-IT" smtClean="0"/>
              <a:t>08/12/2020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130AB29-B1C7-452A-B415-8F51AB843D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99D0A79-4055-40B6-AAA6-9BC6DBAAEF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09DFB-985E-4A8A-AF9E-E93E3DFB55C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349694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19D8B2C-9FDD-452C-BA5D-4649800A69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A0675E7-306D-47AD-98F9-DF4D929100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011BDA88-903D-40BA-973F-8BCBBE193C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837FE833-63F7-41A8-BE33-581163181C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FF4C7671-FF95-45DE-85A7-834F0EF341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B3F38FBC-F864-4154-A148-4AEB741FE6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93CEC-63F2-4FCA-B3B7-6E0C4E8128D6}" type="datetimeFigureOut">
              <a:rPr lang="it-IT" smtClean="0"/>
              <a:t>08/12/2020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9E3632D9-F438-419C-9485-0C083D04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2A9DC799-C12E-417A-9D42-097113F525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09DFB-985E-4A8A-AF9E-E93E3DFB55C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987132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B1C0F62-7B65-4D84-B85C-E5E24A0E03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BC0296C8-484D-453D-9444-4DE3D085D8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93CEC-63F2-4FCA-B3B7-6E0C4E8128D6}" type="datetimeFigureOut">
              <a:rPr lang="it-IT" smtClean="0"/>
              <a:t>08/12/2020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3122984E-7596-4F82-AD1D-22B13B9481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4E659666-5D57-41C4-A8FF-F03EE96E9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09DFB-985E-4A8A-AF9E-E93E3DFB55C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98120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E16A3E68-867E-4D9B-9E4A-21C20A4DEB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93CEC-63F2-4FCA-B3B7-6E0C4E8128D6}" type="datetimeFigureOut">
              <a:rPr lang="it-IT" smtClean="0"/>
              <a:t>08/12/2020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9E79A720-C29A-47B2-A85A-2325BB470B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53226D8D-FF75-4D32-9A3D-9955DE2A4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09DFB-985E-4A8A-AF9E-E93E3DFB55C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65988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5D83107-08AF-47C3-802E-C9B44788E3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D4EBC8D-174D-4594-B436-B26305DFF7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E7D3BB18-D0C6-48B2-A638-B1D4BE98AA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8A6F58E8-387F-4766-9CAA-02F9D85DD2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93CEC-63F2-4FCA-B3B7-6E0C4E8128D6}" type="datetimeFigureOut">
              <a:rPr lang="it-IT" smtClean="0"/>
              <a:t>08/12/2020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A0342B4-C073-4820-9846-7612E7ACD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E9F8C52-8EFD-41E3-9A89-C56C6B7F5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09DFB-985E-4A8A-AF9E-E93E3DFB55C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20534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3752CD7-C792-4D00-A45C-5AC9953A4C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B4FBD025-2E19-4959-BC8D-8CCE238704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3477409F-2970-4A4A-B4BE-ADC9CA1DF1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480CBC0-72D3-4537-93BA-075BEE53D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93CEC-63F2-4FCA-B3B7-6E0C4E8128D6}" type="datetimeFigureOut">
              <a:rPr lang="it-IT" smtClean="0"/>
              <a:t>08/12/2020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C37E4ED-D386-44A1-BD60-D42C3CBBBD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2C138FE-072B-4EAA-93A0-EA3448CB4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09DFB-985E-4A8A-AF9E-E93E3DFB55C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685914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CA485CB4-45A2-4DF2-9E01-C650B0B856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B99E387-CCC9-4968-816D-835CCBBF40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4FA7C71-CA74-4C8B-AA15-AC34DC74BE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F93CEC-63F2-4FCA-B3B7-6E0C4E8128D6}" type="datetimeFigureOut">
              <a:rPr lang="it-IT" smtClean="0"/>
              <a:t>08/12/2020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09FB112-060C-4D14-B89E-D4AF24AC68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BF2A957-2CC2-47BD-8C7F-04282868D5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809DFB-985E-4A8A-AF9E-E93E3DFB55C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83276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svg"/><Relationship Id="rId4" Type="http://schemas.openxmlformats.org/officeDocument/2006/relationships/image" Target="../media/image17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svg"/><Relationship Id="rId4" Type="http://schemas.openxmlformats.org/officeDocument/2006/relationships/image" Target="../media/image21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s://psicologiapd.fra1.qualtrics.com/jfe/form/SV_b1LTMGoZwcrFZ2t" TargetMode="External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6234BCC6-39B9-47D9-8BF8-C665401AE2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Immagine 13" descr="Immagine che contiene decorato&#10;&#10;Descrizione generata automaticamente">
            <a:extLst>
              <a:ext uri="{FF2B5EF4-FFF2-40B4-BE49-F238E27FC236}">
                <a16:creationId xmlns:a16="http://schemas.microsoft.com/office/drawing/2014/main" id="{A34760E1-6E20-4EC0-A8AE-C595A8BA4CF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108" r="-2" b="12918"/>
          <a:stretch/>
        </p:blipFill>
        <p:spPr>
          <a:xfrm>
            <a:off x="4883025" y="10"/>
            <a:ext cx="7308975" cy="3364982"/>
          </a:xfrm>
          <a:custGeom>
            <a:avLst/>
            <a:gdLst/>
            <a:ahLst/>
            <a:cxnLst/>
            <a:rect l="l" t="t" r="r" b="b"/>
            <a:pathLst>
              <a:path w="7308975" h="3364992">
                <a:moveTo>
                  <a:pt x="0" y="0"/>
                </a:moveTo>
                <a:lnTo>
                  <a:pt x="7308975" y="0"/>
                </a:lnTo>
                <a:lnTo>
                  <a:pt x="7308975" y="3364992"/>
                </a:lnTo>
                <a:lnTo>
                  <a:pt x="1210305" y="3364992"/>
                </a:lnTo>
                <a:lnTo>
                  <a:pt x="1192705" y="2943200"/>
                </a:lnTo>
                <a:cubicBezTo>
                  <a:pt x="1098874" y="1825108"/>
                  <a:pt x="684692" y="821621"/>
                  <a:pt x="62981" y="69271"/>
                </a:cubicBezTo>
                <a:close/>
              </a:path>
            </a:pathLst>
          </a:custGeom>
        </p:spPr>
      </p:pic>
      <p:pic>
        <p:nvPicPr>
          <p:cNvPr id="20" name="Immagine 19" descr="Immagine che contiene persona, abbigliamento, costume da bagno, mutande&#10;&#10;Descrizione generata automaticamente">
            <a:extLst>
              <a:ext uri="{FF2B5EF4-FFF2-40B4-BE49-F238E27FC236}">
                <a16:creationId xmlns:a16="http://schemas.microsoft.com/office/drawing/2014/main" id="{1EB33C77-4534-4495-9544-67ED4D219E03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922" r="-2" b="-2"/>
          <a:stretch/>
        </p:blipFill>
        <p:spPr>
          <a:xfrm>
            <a:off x="4883025" y="3493008"/>
            <a:ext cx="7308975" cy="3364992"/>
          </a:xfrm>
          <a:custGeom>
            <a:avLst/>
            <a:gdLst/>
            <a:ahLst/>
            <a:cxnLst/>
            <a:rect l="l" t="t" r="r" b="b"/>
            <a:pathLst>
              <a:path w="7308975" h="3364992">
                <a:moveTo>
                  <a:pt x="1210305" y="0"/>
                </a:moveTo>
                <a:lnTo>
                  <a:pt x="7308975" y="0"/>
                </a:lnTo>
                <a:lnTo>
                  <a:pt x="7308975" y="3364992"/>
                </a:lnTo>
                <a:lnTo>
                  <a:pt x="0" y="3364992"/>
                </a:lnTo>
                <a:lnTo>
                  <a:pt x="62981" y="3295722"/>
                </a:lnTo>
                <a:cubicBezTo>
                  <a:pt x="684692" y="2543371"/>
                  <a:pt x="1098874" y="1539884"/>
                  <a:pt x="1192705" y="421793"/>
                </a:cubicBezTo>
                <a:close/>
              </a:path>
            </a:pathLst>
          </a:custGeom>
        </p:spPr>
      </p:pic>
      <p:sp useBgFill="1">
        <p:nvSpPr>
          <p:cNvPr id="27" name="Freeform: Shape 26">
            <a:extLst>
              <a:ext uri="{FF2B5EF4-FFF2-40B4-BE49-F238E27FC236}">
                <a16:creationId xmlns:a16="http://schemas.microsoft.com/office/drawing/2014/main" id="{72A9CE9D-DAC3-40AF-B504-78A64A909F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096001" cy="6858000"/>
          </a:xfrm>
          <a:custGeom>
            <a:avLst/>
            <a:gdLst>
              <a:gd name="connsiteX0" fmla="*/ 0 w 6096001"/>
              <a:gd name="connsiteY0" fmla="*/ 0 h 6858000"/>
              <a:gd name="connsiteX1" fmla="*/ 4883024 w 6096001"/>
              <a:gd name="connsiteY1" fmla="*/ 0 h 6858000"/>
              <a:gd name="connsiteX2" fmla="*/ 4946006 w 6096001"/>
              <a:gd name="connsiteY2" fmla="*/ 69271 h 6858000"/>
              <a:gd name="connsiteX3" fmla="*/ 6096001 w 6096001"/>
              <a:gd name="connsiteY3" fmla="*/ 3429000 h 6858000"/>
              <a:gd name="connsiteX4" fmla="*/ 4946006 w 6096001"/>
              <a:gd name="connsiteY4" fmla="*/ 6788730 h 6858000"/>
              <a:gd name="connsiteX5" fmla="*/ 4883024 w 6096001"/>
              <a:gd name="connsiteY5" fmla="*/ 6858000 h 6858000"/>
              <a:gd name="connsiteX6" fmla="*/ 0 w 609600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96001" h="6858000">
                <a:moveTo>
                  <a:pt x="0" y="0"/>
                </a:moveTo>
                <a:lnTo>
                  <a:pt x="4883024" y="0"/>
                </a:lnTo>
                <a:lnTo>
                  <a:pt x="4946006" y="69271"/>
                </a:lnTo>
                <a:cubicBezTo>
                  <a:pt x="5656532" y="929100"/>
                  <a:pt x="6096001" y="2116944"/>
                  <a:pt x="6096001" y="3429000"/>
                </a:cubicBezTo>
                <a:cubicBezTo>
                  <a:pt x="6096001" y="4741056"/>
                  <a:pt x="5656532" y="5928900"/>
                  <a:pt x="4946006" y="6788730"/>
                </a:cubicBezTo>
                <a:lnTo>
                  <a:pt x="4883024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50800" dist="38100" algn="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29" name="Freeform: Shape 28">
            <a:extLst>
              <a:ext uri="{FF2B5EF4-FFF2-40B4-BE49-F238E27FC236}">
                <a16:creationId xmlns:a16="http://schemas.microsoft.com/office/drawing/2014/main" id="{506D7452-6CDE-4381-86CE-07B2459383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7332" cy="6858000"/>
          </a:xfrm>
          <a:custGeom>
            <a:avLst/>
            <a:gdLst>
              <a:gd name="connsiteX0" fmla="*/ 0 w 6087332"/>
              <a:gd name="connsiteY0" fmla="*/ 0 h 6858000"/>
              <a:gd name="connsiteX1" fmla="*/ 4874355 w 6087332"/>
              <a:gd name="connsiteY1" fmla="*/ 0 h 6858000"/>
              <a:gd name="connsiteX2" fmla="*/ 4937337 w 6087332"/>
              <a:gd name="connsiteY2" fmla="*/ 69271 h 6858000"/>
              <a:gd name="connsiteX3" fmla="*/ 6087332 w 6087332"/>
              <a:gd name="connsiteY3" fmla="*/ 3429000 h 6858000"/>
              <a:gd name="connsiteX4" fmla="*/ 4937337 w 6087332"/>
              <a:gd name="connsiteY4" fmla="*/ 6788730 h 6858000"/>
              <a:gd name="connsiteX5" fmla="*/ 4874355 w 6087332"/>
              <a:gd name="connsiteY5" fmla="*/ 6858000 h 6858000"/>
              <a:gd name="connsiteX6" fmla="*/ 0 w 608733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87332" h="6858000">
                <a:moveTo>
                  <a:pt x="0" y="0"/>
                </a:moveTo>
                <a:lnTo>
                  <a:pt x="4874355" y="0"/>
                </a:lnTo>
                <a:lnTo>
                  <a:pt x="4937337" y="69271"/>
                </a:lnTo>
                <a:cubicBezTo>
                  <a:pt x="5647863" y="929100"/>
                  <a:pt x="6087332" y="2116944"/>
                  <a:pt x="6087332" y="3429000"/>
                </a:cubicBezTo>
                <a:cubicBezTo>
                  <a:pt x="6087332" y="4741056"/>
                  <a:pt x="5647863" y="5928900"/>
                  <a:pt x="4937337" y="6788730"/>
                </a:cubicBezTo>
                <a:lnTo>
                  <a:pt x="4874355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B1E15991-7D33-41A9-974F-79F6DE101E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8912" y="1524659"/>
            <a:ext cx="5019074" cy="2774088"/>
          </a:xfrm>
        </p:spPr>
        <p:txBody>
          <a:bodyPr>
            <a:normAutofit/>
          </a:bodyPr>
          <a:lstStyle/>
          <a:p>
            <a:pPr algn="l"/>
            <a:r>
              <a:rPr lang="it-IT" sz="5400" b="1" i="1" dirty="0"/>
              <a:t>NUOVE RELAZIONI AI TEMPI DEL COVID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9C570C24-FD12-40F5-B4DB-6F460C7B56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8912" y="4687367"/>
            <a:ext cx="4917948" cy="1335024"/>
          </a:xfrm>
        </p:spPr>
        <p:txBody>
          <a:bodyPr>
            <a:normAutofit/>
          </a:bodyPr>
          <a:lstStyle/>
          <a:p>
            <a:pPr algn="l"/>
            <a:r>
              <a:rPr lang="it-IT" sz="2200" i="1" dirty="0"/>
              <a:t>A cura di: Giulia Gagliardi, Maurizio Melis, Ilaria Padoin, Cristina Paruta, Giulia Toniolo, Simone Volpe, Valeria </a:t>
            </a:r>
            <a:r>
              <a:rPr lang="it-IT" sz="2200" i="1" dirty="0" err="1"/>
              <a:t>Ziffoni</a:t>
            </a:r>
            <a:endParaRPr lang="it-IT" sz="2200" i="1" dirty="0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762DA937-8B55-4317-BD32-98D7AF30E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67989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Avenir Next LT Pro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C52EE5A8-045B-4D39-8ED1-513334085E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098" y="4461119"/>
            <a:ext cx="5019074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358FC836-1EAA-42AB-A3A2-376F04FB6FC7}"/>
              </a:ext>
            </a:extLst>
          </p:cNvPr>
          <p:cNvSpPr/>
          <p:nvPr/>
        </p:nvSpPr>
        <p:spPr>
          <a:xfrm>
            <a:off x="489097" y="625683"/>
            <a:ext cx="704088" cy="1463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458797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Flowchart: Document 34">
            <a:extLst>
              <a:ext uri="{FF2B5EF4-FFF2-40B4-BE49-F238E27FC236}">
                <a16:creationId xmlns:a16="http://schemas.microsoft.com/office/drawing/2014/main" id="{D12DDE76-C203-4047-9998-63900085B5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8175" y="0"/>
            <a:ext cx="3248025" cy="3400426"/>
          </a:xfrm>
          <a:prstGeom prst="flowChartDocumen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F74D60C5-E826-453E-B941-09E0BEB429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2096" y="149910"/>
            <a:ext cx="2840182" cy="237114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ESEMPIO</a:t>
            </a:r>
            <a:br>
              <a:rPr lang="en-US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PHQ-15</a:t>
            </a:r>
          </a:p>
        </p:txBody>
      </p:sp>
      <p:graphicFrame>
        <p:nvGraphicFramePr>
          <p:cNvPr id="6" name="Tabella 5">
            <a:extLst>
              <a:ext uri="{FF2B5EF4-FFF2-40B4-BE49-F238E27FC236}">
                <a16:creationId xmlns:a16="http://schemas.microsoft.com/office/drawing/2014/main" id="{6EF94D5D-FD85-4BF4-9A0A-A1A12577E4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8876914"/>
              </p:ext>
            </p:extLst>
          </p:nvPr>
        </p:nvGraphicFramePr>
        <p:xfrm>
          <a:off x="4311500" y="1539289"/>
          <a:ext cx="7395168" cy="3722273"/>
        </p:xfrm>
        <a:graphic>
          <a:graphicData uri="http://schemas.openxmlformats.org/drawingml/2006/table">
            <a:tbl>
              <a:tblPr firstRow="1" firstCol="1" lastRow="1" lastCol="1"/>
              <a:tblGrid>
                <a:gridCol w="2260161">
                  <a:extLst>
                    <a:ext uri="{9D8B030D-6E8A-4147-A177-3AD203B41FA5}">
                      <a16:colId xmlns:a16="http://schemas.microsoft.com/office/drawing/2014/main" val="4241931321"/>
                    </a:ext>
                  </a:extLst>
                </a:gridCol>
                <a:gridCol w="1920228">
                  <a:extLst>
                    <a:ext uri="{9D8B030D-6E8A-4147-A177-3AD203B41FA5}">
                      <a16:colId xmlns:a16="http://schemas.microsoft.com/office/drawing/2014/main" val="1066962571"/>
                    </a:ext>
                  </a:extLst>
                </a:gridCol>
                <a:gridCol w="1657508">
                  <a:extLst>
                    <a:ext uri="{9D8B030D-6E8A-4147-A177-3AD203B41FA5}">
                      <a16:colId xmlns:a16="http://schemas.microsoft.com/office/drawing/2014/main" val="3323575189"/>
                    </a:ext>
                  </a:extLst>
                </a:gridCol>
                <a:gridCol w="1557271">
                  <a:extLst>
                    <a:ext uri="{9D8B030D-6E8A-4147-A177-3AD203B41FA5}">
                      <a16:colId xmlns:a16="http://schemas.microsoft.com/office/drawing/2014/main" val="2797451260"/>
                    </a:ext>
                  </a:extLst>
                </a:gridCol>
              </a:tblGrid>
              <a:tr h="440921"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63199" marR="63199" marT="23631" marB="631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Per </a:t>
                      </a:r>
                      <a:r>
                        <a:rPr lang="en-US" sz="1400" b="0" i="0" u="none" strike="noStrike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nulla</a:t>
                      </a:r>
                      <a:r>
                        <a:rPr lang="en-US" sz="1400" b="0" i="0" u="none" strike="noStrike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63199" marR="63199" marT="23631" marB="631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Un po' 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63199" marR="63199" marT="23631" marB="631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Molto 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63199" marR="63199" marT="23631" marB="631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9714373"/>
                  </a:ext>
                </a:extLst>
              </a:tr>
              <a:tr h="440921"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Dolore di </a:t>
                      </a:r>
                      <a:r>
                        <a:rPr lang="en-US" sz="1400" b="0" i="0" u="none" strike="noStrike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stomaco</a:t>
                      </a:r>
                      <a:r>
                        <a:rPr lang="en-US" sz="1400" b="0" i="0" u="none" strike="noStrike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63199" marR="63199" marT="23631" marB="631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7472" indent="-347472" algn="ctr" font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b="0" i="0" u="none" strike="noStrike" dirty="0">
                          <a:effectLst/>
                          <a:latin typeface="+mn-lt"/>
                          <a:ea typeface="Courier New" panose="02070309020205020404" pitchFamily="49" charset="0"/>
                          <a:cs typeface="Courier New" panose="02070309020205020404" pitchFamily="49" charset="0"/>
                        </a:rPr>
                        <a:t> 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63199" marR="63199" marT="23631" marB="631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7472" indent="-347472" algn="ctr" font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b="0" i="0" u="none" strike="noStrike">
                          <a:effectLst/>
                          <a:latin typeface="+mn-lt"/>
                          <a:ea typeface="Courier New" panose="02070309020205020404" pitchFamily="49" charset="0"/>
                          <a:cs typeface="Courier New" panose="02070309020205020404" pitchFamily="49" charset="0"/>
                        </a:rPr>
                        <a:t> </a:t>
                      </a:r>
                      <a:endParaRPr lang="en-US" sz="1400" b="0" i="0" u="none" strike="noStrike">
                        <a:effectLst/>
                        <a:latin typeface="+mn-lt"/>
                      </a:endParaRPr>
                    </a:p>
                  </a:txBody>
                  <a:tcPr marL="63199" marR="63199" marT="23631" marB="631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7472" indent="-347472" algn="ctr" font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b="0" i="0" u="none" strike="noStrike">
                          <a:effectLst/>
                          <a:latin typeface="+mn-lt"/>
                          <a:ea typeface="Courier New" panose="02070309020205020404" pitchFamily="49" charset="0"/>
                          <a:cs typeface="Courier New" panose="02070309020205020404" pitchFamily="49" charset="0"/>
                        </a:rPr>
                        <a:t> </a:t>
                      </a:r>
                      <a:endParaRPr lang="en-US" sz="1400" b="0" i="0" u="none" strike="noStrike">
                        <a:effectLst/>
                        <a:latin typeface="+mn-lt"/>
                      </a:endParaRPr>
                    </a:p>
                  </a:txBody>
                  <a:tcPr marL="63199" marR="63199" marT="23631" marB="631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1862126"/>
                  </a:ext>
                </a:extLst>
              </a:tr>
              <a:tr h="440921"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Dolore di </a:t>
                      </a:r>
                      <a:r>
                        <a:rPr lang="en-US" sz="1400" b="0" i="0" u="none" strike="noStrike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schiena</a:t>
                      </a:r>
                      <a:r>
                        <a:rPr lang="en-US" sz="1400" b="0" i="0" u="none" strike="noStrike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63199" marR="63199" marT="23631" marB="631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7472" indent="-347472" algn="ctr" font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b="0" i="0" u="none" strike="noStrike" dirty="0">
                          <a:effectLst/>
                          <a:latin typeface="+mn-lt"/>
                          <a:ea typeface="Courier New" panose="02070309020205020404" pitchFamily="49" charset="0"/>
                          <a:cs typeface="Courier New" panose="02070309020205020404" pitchFamily="49" charset="0"/>
                        </a:rPr>
                        <a:t> 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63199" marR="63199" marT="23631" marB="631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7472" indent="-347472" algn="ctr" font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b="0" i="0" u="none" strike="noStrike">
                          <a:effectLst/>
                          <a:latin typeface="+mn-lt"/>
                          <a:ea typeface="Courier New" panose="02070309020205020404" pitchFamily="49" charset="0"/>
                          <a:cs typeface="Courier New" panose="02070309020205020404" pitchFamily="49" charset="0"/>
                        </a:rPr>
                        <a:t> </a:t>
                      </a:r>
                      <a:endParaRPr lang="en-US" sz="1400" b="0" i="0" u="none" strike="noStrike">
                        <a:effectLst/>
                        <a:latin typeface="+mn-lt"/>
                      </a:endParaRPr>
                    </a:p>
                  </a:txBody>
                  <a:tcPr marL="63199" marR="63199" marT="23631" marB="631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7472" indent="-347472" algn="ctr" font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b="0" i="0" u="none" strike="noStrike">
                          <a:effectLst/>
                          <a:latin typeface="+mn-lt"/>
                          <a:ea typeface="Courier New" panose="02070309020205020404" pitchFamily="49" charset="0"/>
                          <a:cs typeface="Courier New" panose="02070309020205020404" pitchFamily="49" charset="0"/>
                        </a:rPr>
                        <a:t> </a:t>
                      </a:r>
                      <a:endParaRPr lang="en-US" sz="1400" b="0" i="0" u="none" strike="noStrike">
                        <a:effectLst/>
                        <a:latin typeface="+mn-lt"/>
                      </a:endParaRPr>
                    </a:p>
                  </a:txBody>
                  <a:tcPr marL="63199" marR="63199" marT="23631" marB="631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01878141"/>
                  </a:ext>
                </a:extLst>
              </a:tr>
              <a:tr h="1248481"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Dolore a </a:t>
                      </a:r>
                      <a:r>
                        <a:rPr lang="en-US" sz="1400" b="0" i="0" u="none" strike="noStrike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braccia</a:t>
                      </a:r>
                      <a:r>
                        <a:rPr lang="en-US" sz="1400" b="0" i="0" u="none" strike="noStrike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b="0" i="0" u="none" strike="noStrike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gambe</a:t>
                      </a:r>
                      <a:r>
                        <a:rPr lang="en-US" sz="1400" b="0" i="0" u="none" strike="noStrike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e </a:t>
                      </a:r>
                      <a:r>
                        <a:rPr lang="en-US" sz="1400" b="0" i="0" u="none" strike="noStrike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articolazioni</a:t>
                      </a:r>
                      <a:r>
                        <a:rPr lang="en-US" sz="1400" b="0" i="0" u="none" strike="noStrike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sz="1400" b="0" i="0" u="none" strike="noStrike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ginocchia</a:t>
                      </a:r>
                      <a:r>
                        <a:rPr lang="en-US" sz="1400" b="0" i="0" u="none" strike="noStrike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b="0" i="0" u="none" strike="noStrike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fianchi</a:t>
                      </a:r>
                      <a:r>
                        <a:rPr lang="en-US" sz="1400" b="0" i="0" u="none" strike="noStrike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b="0" i="0" u="none" strike="noStrike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ecc</a:t>
                      </a:r>
                      <a:r>
                        <a:rPr lang="en-US" sz="1400" b="0" i="0" u="none" strike="noStrike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..)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63199" marR="63199" marT="23631" marB="631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7472" indent="-347472" algn="ctr" font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b="0" i="0" u="none" strike="noStrike" dirty="0">
                          <a:effectLst/>
                          <a:latin typeface="+mn-lt"/>
                          <a:ea typeface="Courier New" panose="02070309020205020404" pitchFamily="49" charset="0"/>
                          <a:cs typeface="Courier New" panose="02070309020205020404" pitchFamily="49" charset="0"/>
                        </a:rPr>
                        <a:t> 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63199" marR="63199" marT="23631" marB="631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7472" indent="-347472" algn="ctr" font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b="0" i="0" u="none" strike="noStrike" dirty="0">
                          <a:effectLst/>
                          <a:latin typeface="+mn-lt"/>
                          <a:ea typeface="Courier New" panose="02070309020205020404" pitchFamily="49" charset="0"/>
                          <a:cs typeface="Courier New" panose="02070309020205020404" pitchFamily="49" charset="0"/>
                        </a:rPr>
                        <a:t> 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63199" marR="63199" marT="23631" marB="631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7472" indent="-347472" algn="ctr" font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b="0" i="0" u="none" strike="noStrike">
                          <a:effectLst/>
                          <a:latin typeface="+mn-lt"/>
                          <a:ea typeface="Courier New" panose="02070309020205020404" pitchFamily="49" charset="0"/>
                          <a:cs typeface="Courier New" panose="02070309020205020404" pitchFamily="49" charset="0"/>
                        </a:rPr>
                        <a:t> </a:t>
                      </a:r>
                      <a:endParaRPr lang="en-US" sz="1400" b="0" i="0" u="none" strike="noStrike">
                        <a:effectLst/>
                        <a:latin typeface="+mn-lt"/>
                      </a:endParaRPr>
                    </a:p>
                  </a:txBody>
                  <a:tcPr marL="63199" marR="63199" marT="23631" marB="631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8979346"/>
                  </a:ext>
                </a:extLst>
              </a:tr>
              <a:tr h="710108"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Stanchezza</a:t>
                      </a:r>
                      <a:r>
                        <a:rPr lang="en-US" sz="1400" b="0" i="0" u="none" strike="noStrike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o </a:t>
                      </a:r>
                      <a:r>
                        <a:rPr lang="en-US" sz="1400" b="0" i="0" u="none" strike="noStrike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mancanza</a:t>
                      </a:r>
                      <a:r>
                        <a:rPr lang="en-US" sz="1400" b="0" i="0" u="none" strike="noStrike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di </a:t>
                      </a:r>
                      <a:r>
                        <a:rPr lang="en-US" sz="1400" b="0" i="0" u="none" strike="noStrike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energie</a:t>
                      </a:r>
                      <a:r>
                        <a:rPr lang="en-US" sz="1400" b="0" i="0" u="none" strike="noStrike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63199" marR="63199" marT="23631" marB="631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7472" indent="-347472" algn="ctr" font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b="0" i="0" u="none" strike="noStrike">
                          <a:effectLst/>
                          <a:latin typeface="+mn-lt"/>
                          <a:ea typeface="Courier New" panose="02070309020205020404" pitchFamily="49" charset="0"/>
                          <a:cs typeface="Courier New" panose="02070309020205020404" pitchFamily="49" charset="0"/>
                        </a:rPr>
                        <a:t> </a:t>
                      </a:r>
                      <a:endParaRPr lang="en-US" sz="1400" b="0" i="0" u="none" strike="noStrike">
                        <a:effectLst/>
                        <a:latin typeface="+mn-lt"/>
                      </a:endParaRPr>
                    </a:p>
                  </a:txBody>
                  <a:tcPr marL="63199" marR="63199" marT="23631" marB="631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7472" indent="-347472" algn="ctr" font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b="0" i="0" u="none" strike="noStrike" dirty="0">
                          <a:effectLst/>
                          <a:latin typeface="+mn-lt"/>
                          <a:ea typeface="Courier New" panose="02070309020205020404" pitchFamily="49" charset="0"/>
                          <a:cs typeface="Courier New" panose="02070309020205020404" pitchFamily="49" charset="0"/>
                        </a:rPr>
                        <a:t> 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63199" marR="63199" marT="23631" marB="631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7472" indent="-347472" algn="ctr" font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b="0" i="0" u="none" strike="noStrike" dirty="0">
                          <a:effectLst/>
                          <a:latin typeface="+mn-lt"/>
                          <a:ea typeface="Courier New" panose="02070309020205020404" pitchFamily="49" charset="0"/>
                          <a:cs typeface="Courier New" panose="02070309020205020404" pitchFamily="49" charset="0"/>
                        </a:rPr>
                        <a:t> 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63199" marR="63199" marT="23631" marB="631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13968327"/>
                  </a:ext>
                </a:extLst>
              </a:tr>
              <a:tr h="440921"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Difficoltà</a:t>
                      </a:r>
                      <a:r>
                        <a:rPr lang="en-US" sz="1400" b="0" i="0" u="none" strike="noStrike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a </a:t>
                      </a:r>
                      <a:r>
                        <a:rPr lang="en-US" sz="1400" b="0" i="0" u="none" strike="noStrike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dormire</a:t>
                      </a:r>
                      <a:r>
                        <a:rPr lang="en-US" sz="1400" b="0" i="0" u="none" strike="noStrike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63199" marR="63199" marT="23631" marB="631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7472" indent="-347472" algn="ctr" font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b="0" i="0" u="none" strike="noStrike">
                          <a:effectLst/>
                          <a:latin typeface="+mn-lt"/>
                          <a:ea typeface="Courier New" panose="02070309020205020404" pitchFamily="49" charset="0"/>
                          <a:cs typeface="Courier New" panose="02070309020205020404" pitchFamily="49" charset="0"/>
                        </a:rPr>
                        <a:t> </a:t>
                      </a:r>
                      <a:endParaRPr lang="en-US" sz="1400" b="0" i="0" u="none" strike="noStrike">
                        <a:effectLst/>
                        <a:latin typeface="+mn-lt"/>
                      </a:endParaRPr>
                    </a:p>
                  </a:txBody>
                  <a:tcPr marL="63199" marR="63199" marT="23631" marB="631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7472" indent="-347472" algn="ctr" font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b="0" i="0" u="none" strike="noStrike">
                          <a:effectLst/>
                          <a:latin typeface="+mn-lt"/>
                          <a:ea typeface="Courier New" panose="02070309020205020404" pitchFamily="49" charset="0"/>
                          <a:cs typeface="Courier New" panose="02070309020205020404" pitchFamily="49" charset="0"/>
                        </a:rPr>
                        <a:t> </a:t>
                      </a:r>
                      <a:endParaRPr lang="en-US" sz="1400" b="0" i="0" u="none" strike="noStrike">
                        <a:effectLst/>
                        <a:latin typeface="+mn-lt"/>
                      </a:endParaRPr>
                    </a:p>
                  </a:txBody>
                  <a:tcPr marL="63199" marR="63199" marT="23631" marB="631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7472" indent="-347472" algn="ctr" font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b="0" i="0" u="none" strike="noStrike" dirty="0">
                          <a:effectLst/>
                          <a:latin typeface="+mn-lt"/>
                          <a:ea typeface="Courier New" panose="02070309020205020404" pitchFamily="49" charset="0"/>
                          <a:cs typeface="Courier New" panose="02070309020205020404" pitchFamily="49" charset="0"/>
                        </a:rPr>
                        <a:t> 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63199" marR="63199" marT="23631" marB="631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9970315"/>
                  </a:ext>
                </a:extLst>
              </a:tr>
            </a:tbl>
          </a:graphicData>
        </a:graphic>
      </p:graphicFrame>
      <p:sp>
        <p:nvSpPr>
          <p:cNvPr id="8" name="CasellaDiTesto 7">
            <a:extLst>
              <a:ext uri="{FF2B5EF4-FFF2-40B4-BE49-F238E27FC236}">
                <a16:creationId xmlns:a16="http://schemas.microsoft.com/office/drawing/2014/main" id="{BB6C21A4-379B-4528-B350-27BD62CBB93F}"/>
              </a:ext>
            </a:extLst>
          </p:cNvPr>
          <p:cNvSpPr txBox="1"/>
          <p:nvPr/>
        </p:nvSpPr>
        <p:spPr>
          <a:xfrm>
            <a:off x="212034" y="3758505"/>
            <a:ext cx="3829879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kern="1200" dirty="0" err="1">
                <a:effectLst/>
                <a:ea typeface="+mj-ea"/>
                <a:cs typeface="+mj-cs"/>
              </a:rPr>
              <a:t>Nell'ultimo</a:t>
            </a:r>
            <a:r>
              <a:rPr lang="en-US" sz="2400" kern="1200" dirty="0">
                <a:effectLst/>
                <a:ea typeface="+mj-ea"/>
                <a:cs typeface="+mj-cs"/>
              </a:rPr>
              <a:t> mese, </a:t>
            </a:r>
            <a:r>
              <a:rPr lang="en-US" sz="2400" kern="1200" dirty="0" err="1">
                <a:effectLst/>
                <a:ea typeface="+mj-ea"/>
                <a:cs typeface="+mj-cs"/>
              </a:rPr>
              <a:t>quanto</a:t>
            </a:r>
            <a:r>
              <a:rPr lang="en-US" sz="2400" kern="1200" dirty="0">
                <a:effectLst/>
                <a:ea typeface="+mj-ea"/>
                <a:cs typeface="+mj-cs"/>
              </a:rPr>
              <a:t> </a:t>
            </a:r>
            <a:r>
              <a:rPr lang="en-US" sz="2400" kern="1200" dirty="0" err="1">
                <a:effectLst/>
                <a:ea typeface="+mj-ea"/>
                <a:cs typeface="+mj-cs"/>
              </a:rPr>
              <a:t>spesso</a:t>
            </a:r>
            <a:r>
              <a:rPr lang="en-US" sz="2400" kern="1200" dirty="0">
                <a:effectLst/>
                <a:ea typeface="+mj-ea"/>
                <a:cs typeface="+mj-cs"/>
              </a:rPr>
              <a:t> </a:t>
            </a:r>
            <a:r>
              <a:rPr lang="en-US" sz="2400" kern="1200" dirty="0" err="1">
                <a:effectLst/>
                <a:ea typeface="+mj-ea"/>
                <a:cs typeface="+mj-cs"/>
              </a:rPr>
              <a:t>si</a:t>
            </a:r>
            <a:r>
              <a:rPr lang="en-US" sz="2400" kern="1200" dirty="0">
                <a:effectLst/>
                <a:ea typeface="+mj-ea"/>
                <a:cs typeface="+mj-cs"/>
              </a:rPr>
              <a:t> è </a:t>
            </a:r>
            <a:r>
              <a:rPr lang="en-US" sz="2400" kern="1200" dirty="0" err="1">
                <a:effectLst/>
                <a:ea typeface="+mj-ea"/>
                <a:cs typeface="+mj-cs"/>
              </a:rPr>
              <a:t>preoccupato</a:t>
            </a:r>
            <a:r>
              <a:rPr lang="en-US" sz="2400" kern="1200" dirty="0">
                <a:effectLst/>
                <a:ea typeface="+mj-ea"/>
                <a:cs typeface="+mj-cs"/>
              </a:rPr>
              <a:t> per uno o </a:t>
            </a:r>
            <a:r>
              <a:rPr lang="en-US" sz="2400" kern="1200" dirty="0" err="1">
                <a:effectLst/>
                <a:ea typeface="+mj-ea"/>
                <a:cs typeface="+mj-cs"/>
              </a:rPr>
              <a:t>più</a:t>
            </a:r>
            <a:r>
              <a:rPr lang="en-US" sz="2400" kern="1200" dirty="0">
                <a:effectLst/>
                <a:ea typeface="+mj-ea"/>
                <a:cs typeface="+mj-cs"/>
              </a:rPr>
              <a:t> </a:t>
            </a:r>
            <a:r>
              <a:rPr lang="en-US" sz="2400" kern="1200" dirty="0" err="1">
                <a:effectLst/>
                <a:ea typeface="+mj-ea"/>
                <a:cs typeface="+mj-cs"/>
              </a:rPr>
              <a:t>dei</a:t>
            </a:r>
            <a:r>
              <a:rPr lang="en-US" sz="2400" kern="1200" dirty="0">
                <a:effectLst/>
                <a:ea typeface="+mj-ea"/>
                <a:cs typeface="+mj-cs"/>
              </a:rPr>
              <a:t> </a:t>
            </a:r>
            <a:r>
              <a:rPr lang="en-US" sz="2400" kern="1200" dirty="0" err="1">
                <a:effectLst/>
                <a:ea typeface="+mj-ea"/>
                <a:cs typeface="+mj-cs"/>
              </a:rPr>
              <a:t>seguenti</a:t>
            </a:r>
            <a:r>
              <a:rPr lang="en-US" sz="2400" kern="1200" dirty="0">
                <a:effectLst/>
                <a:ea typeface="+mj-ea"/>
                <a:cs typeface="+mj-cs"/>
              </a:rPr>
              <a:t> </a:t>
            </a:r>
            <a:r>
              <a:rPr lang="en-US" sz="2400" kern="1200" dirty="0" err="1">
                <a:effectLst/>
                <a:ea typeface="+mj-ea"/>
                <a:cs typeface="+mj-cs"/>
              </a:rPr>
              <a:t>sintomi</a:t>
            </a:r>
            <a:r>
              <a:rPr lang="en-US" sz="2400" kern="1200" dirty="0">
                <a:effectLst/>
                <a:ea typeface="+mj-ea"/>
                <a:cs typeface="+mj-cs"/>
              </a:rPr>
              <a:t>?</a:t>
            </a:r>
            <a:r>
              <a:rPr lang="en-US" sz="2400" kern="1200" dirty="0">
                <a:solidFill>
                  <a:srgbClr val="FFFFFF"/>
                </a:solidFill>
                <a:effectLst/>
                <a:ea typeface="+mj-ea"/>
                <a:cs typeface="+mj-cs"/>
              </a:rPr>
              <a:t>?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38510006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0" name="Rectangle 30">
            <a:extLst>
              <a:ext uri="{FF2B5EF4-FFF2-40B4-BE49-F238E27FC236}">
                <a16:creationId xmlns:a16="http://schemas.microsoft.com/office/drawing/2014/main" id="{D4993743-B10A-433C-9996-3035D2C3A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Freeform 45">
            <a:extLst>
              <a:ext uri="{FF2B5EF4-FFF2-40B4-BE49-F238E27FC236}">
                <a16:creationId xmlns:a16="http://schemas.microsoft.com/office/drawing/2014/main" id="{BB3B8946-A0AA-42D4-8A24-639DC6EA17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1022350"/>
            <a:ext cx="709612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" name="Freeform 46">
            <a:extLst>
              <a:ext uri="{FF2B5EF4-FFF2-40B4-BE49-F238E27FC236}">
                <a16:creationId xmlns:a16="http://schemas.microsoft.com/office/drawing/2014/main" id="{AB1038E6-06EF-4DCB-B52E-D3825C50F7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837744"/>
            <a:ext cx="403225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" name="Freeform 47">
            <a:extLst>
              <a:ext uri="{FF2B5EF4-FFF2-40B4-BE49-F238E27FC236}">
                <a16:creationId xmlns:a16="http://schemas.microsoft.com/office/drawing/2014/main" id="{5C7EF35C-8B7D-4026-8F09-8B2B225057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660" y="640894"/>
            <a:ext cx="168275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" name="Freeform 44">
            <a:extLst>
              <a:ext uri="{FF2B5EF4-FFF2-40B4-BE49-F238E27FC236}">
                <a16:creationId xmlns:a16="http://schemas.microsoft.com/office/drawing/2014/main" id="{5F24A71D-C0A9-49AC-B2D1-5A9EA2BD38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7348538" y="635716"/>
            <a:ext cx="328612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14280C55-570C-4284-9850-B2BA33DB67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055" y="635715"/>
            <a:ext cx="7033095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Titolo 1">
            <a:extLst>
              <a:ext uri="{FF2B5EF4-FFF2-40B4-BE49-F238E27FC236}">
                <a16:creationId xmlns:a16="http://schemas.microsoft.com/office/drawing/2014/main" id="{78B56422-6573-4C82-9C7C-3EB5B2E101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760" y="804328"/>
            <a:ext cx="6091312" cy="1205821"/>
          </a:xfrm>
          <a:prstGeom prst="ellipse">
            <a:avLst/>
          </a:prstGeom>
        </p:spPr>
        <p:txBody>
          <a:bodyPr>
            <a:normAutofit/>
          </a:bodyPr>
          <a:lstStyle/>
          <a:p>
            <a:r>
              <a:rPr lang="en-US" sz="2500" b="1">
                <a:solidFill>
                  <a:srgbClr val="FEFFFF"/>
                </a:solidFill>
                <a:cs typeface="Times New Roman" panose="02020603050405020304" pitchFamily="18" charset="0"/>
              </a:rPr>
              <a:t>STANDARD: PRIMO LOCKDOWN</a:t>
            </a:r>
            <a:endParaRPr lang="it-IT" sz="2500" b="1">
              <a:solidFill>
                <a:srgbClr val="FEFFFF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200CED5-7AF3-4572-A944-DB8BB07150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2189" y="2494450"/>
            <a:ext cx="5773883" cy="35631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2400" dirty="0"/>
              <a:t>Temi affrontati in questo blocco:</a:t>
            </a:r>
          </a:p>
          <a:p>
            <a:r>
              <a:rPr lang="it-IT" sz="2400" dirty="0"/>
              <a:t>Protezioni;</a:t>
            </a:r>
          </a:p>
          <a:p>
            <a:r>
              <a:rPr lang="it-IT" sz="2400" dirty="0"/>
              <a:t>Modalità di vivere la sessualità individuale; </a:t>
            </a:r>
          </a:p>
          <a:p>
            <a:r>
              <a:rPr lang="it-IT" sz="2400" dirty="0"/>
              <a:t>Modalità di vivere la sessualità di coppia;</a:t>
            </a:r>
          </a:p>
          <a:p>
            <a:r>
              <a:rPr lang="it-IT" sz="2400" dirty="0"/>
              <a:t>Cambiamenti rispetto al periodo </a:t>
            </a:r>
            <a:r>
              <a:rPr lang="it-IT" sz="2400" dirty="0" err="1"/>
              <a:t>pre</a:t>
            </a:r>
            <a:r>
              <a:rPr lang="it-IT" sz="2400" dirty="0"/>
              <a:t>-quarantena; </a:t>
            </a:r>
          </a:p>
          <a:p>
            <a:r>
              <a:rPr lang="it-IT" sz="2400" dirty="0"/>
              <a:t>Fattori che hanno influenzato i cambiamenti nella sessualità.</a:t>
            </a:r>
          </a:p>
        </p:txBody>
      </p:sp>
      <p:pic>
        <p:nvPicPr>
          <p:cNvPr id="6" name="Elemento grafico 5" descr="Covid-19 contorno">
            <a:extLst>
              <a:ext uri="{FF2B5EF4-FFF2-40B4-BE49-F238E27FC236}">
                <a16:creationId xmlns:a16="http://schemas.microsoft.com/office/drawing/2014/main" id="{79B0FF44-D5DA-40F2-8838-64B01F7C32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43093" y="633852"/>
            <a:ext cx="2706632" cy="2706632"/>
          </a:xfrm>
          <a:prstGeom prst="rect">
            <a:avLst/>
          </a:prstGeom>
        </p:spPr>
      </p:pic>
      <p:pic>
        <p:nvPicPr>
          <p:cNvPr id="5" name="Elemento grafico 4" descr="Maschera chirurgica con riempimento a tinta unita">
            <a:extLst>
              <a:ext uri="{FF2B5EF4-FFF2-40B4-BE49-F238E27FC236}">
                <a16:creationId xmlns:a16="http://schemas.microsoft.com/office/drawing/2014/main" id="{693F3E9E-9C86-4783-915F-51AD20FBB45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316150" y="3511296"/>
            <a:ext cx="2757470" cy="2757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04550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Flowchart: Document 34">
            <a:extLst>
              <a:ext uri="{FF2B5EF4-FFF2-40B4-BE49-F238E27FC236}">
                <a16:creationId xmlns:a16="http://schemas.microsoft.com/office/drawing/2014/main" id="{D12DDE76-C203-4047-9998-63900085B5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8175" y="0"/>
            <a:ext cx="3248025" cy="3400426"/>
          </a:xfrm>
          <a:prstGeom prst="flowChartDocumen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F74D60C5-E826-453E-B941-09E0BEB429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2096" y="149910"/>
            <a:ext cx="2840182" cy="237114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ESEMPI</a:t>
            </a:r>
            <a:br>
              <a:rPr lang="en-US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DOMANDE</a:t>
            </a:r>
          </a:p>
        </p:txBody>
      </p:sp>
      <p:graphicFrame>
        <p:nvGraphicFramePr>
          <p:cNvPr id="9" name="Tabella 8">
            <a:extLst>
              <a:ext uri="{FF2B5EF4-FFF2-40B4-BE49-F238E27FC236}">
                <a16:creationId xmlns:a16="http://schemas.microsoft.com/office/drawing/2014/main" id="{73721834-9239-41E8-B631-40111E6C4A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5753807"/>
              </p:ext>
            </p:extLst>
          </p:nvPr>
        </p:nvGraphicFramePr>
        <p:xfrm>
          <a:off x="4876799" y="479146"/>
          <a:ext cx="6957389" cy="6107183"/>
        </p:xfrm>
        <a:graphic>
          <a:graphicData uri="http://schemas.openxmlformats.org/drawingml/2006/table">
            <a:tbl>
              <a:tblPr firstRow="1" firstCol="1" lastRow="1" lastCol="1">
                <a:tableStyleId>{2D5ABB26-0587-4C30-8999-92F81FD0307C}</a:tableStyleId>
              </a:tblPr>
              <a:tblGrid>
                <a:gridCol w="1026450">
                  <a:extLst>
                    <a:ext uri="{9D8B030D-6E8A-4147-A177-3AD203B41FA5}">
                      <a16:colId xmlns:a16="http://schemas.microsoft.com/office/drawing/2014/main" val="1385254904"/>
                    </a:ext>
                  </a:extLst>
                </a:gridCol>
                <a:gridCol w="847277">
                  <a:extLst>
                    <a:ext uri="{9D8B030D-6E8A-4147-A177-3AD203B41FA5}">
                      <a16:colId xmlns:a16="http://schemas.microsoft.com/office/drawing/2014/main" val="2600774630"/>
                    </a:ext>
                  </a:extLst>
                </a:gridCol>
                <a:gridCol w="847277">
                  <a:extLst>
                    <a:ext uri="{9D8B030D-6E8A-4147-A177-3AD203B41FA5}">
                      <a16:colId xmlns:a16="http://schemas.microsoft.com/office/drawing/2014/main" val="2789517037"/>
                    </a:ext>
                  </a:extLst>
                </a:gridCol>
                <a:gridCol w="847277">
                  <a:extLst>
                    <a:ext uri="{9D8B030D-6E8A-4147-A177-3AD203B41FA5}">
                      <a16:colId xmlns:a16="http://schemas.microsoft.com/office/drawing/2014/main" val="1474042230"/>
                    </a:ext>
                  </a:extLst>
                </a:gridCol>
                <a:gridCol w="847277">
                  <a:extLst>
                    <a:ext uri="{9D8B030D-6E8A-4147-A177-3AD203B41FA5}">
                      <a16:colId xmlns:a16="http://schemas.microsoft.com/office/drawing/2014/main" val="2621265089"/>
                    </a:ext>
                  </a:extLst>
                </a:gridCol>
                <a:gridCol w="847277">
                  <a:extLst>
                    <a:ext uri="{9D8B030D-6E8A-4147-A177-3AD203B41FA5}">
                      <a16:colId xmlns:a16="http://schemas.microsoft.com/office/drawing/2014/main" val="3808181231"/>
                    </a:ext>
                  </a:extLst>
                </a:gridCol>
                <a:gridCol w="847277">
                  <a:extLst>
                    <a:ext uri="{9D8B030D-6E8A-4147-A177-3AD203B41FA5}">
                      <a16:colId xmlns:a16="http://schemas.microsoft.com/office/drawing/2014/main" val="1337008607"/>
                    </a:ext>
                  </a:extLst>
                </a:gridCol>
                <a:gridCol w="847277">
                  <a:extLst>
                    <a:ext uri="{9D8B030D-6E8A-4147-A177-3AD203B41FA5}">
                      <a16:colId xmlns:a16="http://schemas.microsoft.com/office/drawing/2014/main" val="1937438926"/>
                    </a:ext>
                  </a:extLst>
                </a:gridCol>
              </a:tblGrid>
              <a:tr h="89021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it-IT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352" marR="52352" marT="19575" marB="523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dirty="0">
                          <a:effectLst/>
                        </a:rPr>
                        <a:t>0= Mai </a:t>
                      </a:r>
                      <a:endParaRPr lang="it-IT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352" marR="52352" marT="19575" marB="523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>
                          <a:effectLst/>
                        </a:rPr>
                        <a:t>1= Una volta</a:t>
                      </a:r>
                      <a:endParaRPr lang="it-IT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352" marR="52352" marT="19575" marB="523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>
                          <a:effectLst/>
                        </a:rPr>
                        <a:t>2= 2 o 3 volte</a:t>
                      </a:r>
                      <a:endParaRPr lang="it-IT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352" marR="52352" marT="19575" marB="523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>
                          <a:effectLst/>
                        </a:rPr>
                        <a:t>3= Una volta alla settimana</a:t>
                      </a:r>
                      <a:endParaRPr lang="it-IT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352" marR="52352" marT="19575" marB="523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>
                          <a:effectLst/>
                        </a:rPr>
                        <a:t>4= 2 o 3 volte alla settimana</a:t>
                      </a:r>
                      <a:endParaRPr lang="it-IT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352" marR="52352" marT="19575" marB="523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>
                          <a:effectLst/>
                        </a:rPr>
                        <a:t>5= Una volta al giorno </a:t>
                      </a:r>
                      <a:endParaRPr lang="it-IT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352" marR="52352" marT="19575" marB="523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>
                          <a:effectLst/>
                        </a:rPr>
                        <a:t>6= Più spesso</a:t>
                      </a:r>
                      <a:endParaRPr lang="it-IT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352" marR="52352" marT="19575" marB="523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4622066"/>
                  </a:ext>
                </a:extLst>
              </a:tr>
              <a:tr h="4697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dirty="0" err="1">
                          <a:effectLst/>
                        </a:rPr>
                        <a:t>Baciare</a:t>
                      </a:r>
                      <a:endParaRPr lang="it-IT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352" marR="52352" marT="19575" marB="523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it-IT" sz="1400" dirty="0"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52352" marR="52352" marT="19575" marB="523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it-IT" sz="1400" dirty="0"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52352" marR="52352" marT="19575" marB="523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it-IT" sz="1400"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52352" marR="52352" marT="19575" marB="523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it-IT" sz="1400"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52352" marR="52352" marT="19575" marB="523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it-IT" sz="1400" dirty="0"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52352" marR="52352" marT="19575" marB="523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it-IT" sz="1400"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52352" marR="52352" marT="19575" marB="523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it-IT" sz="1400"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52352" marR="52352" marT="19575" marB="523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61282029"/>
                  </a:ext>
                </a:extLst>
              </a:tr>
              <a:tr h="66261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>
                          <a:effectLst/>
                        </a:rPr>
                        <a:t>Fantasie sessualità </a:t>
                      </a:r>
                      <a:endParaRPr lang="it-IT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352" marR="52352" marT="19575" marB="523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it-IT" sz="1400" dirty="0"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52352" marR="52352" marT="19575" marB="523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it-IT" sz="1400" dirty="0"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52352" marR="52352" marT="19575" marB="523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it-IT" sz="1400" dirty="0"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52352" marR="52352" marT="19575" marB="523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it-IT" sz="1400"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52352" marR="52352" marT="19575" marB="523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it-IT" sz="1400"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52352" marR="52352" marT="19575" marB="523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it-IT" sz="1400"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52352" marR="52352" marT="19575" marB="523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it-IT" sz="1400"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52352" marR="52352" marT="19575" marB="523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5704453"/>
                  </a:ext>
                </a:extLst>
              </a:tr>
              <a:tr h="66261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>
                          <a:effectLst/>
                        </a:rPr>
                        <a:t>Masturbazione da solo/a</a:t>
                      </a:r>
                      <a:endParaRPr lang="it-IT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352" marR="52352" marT="19575" marB="523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it-IT" sz="1400"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52352" marR="52352" marT="19575" marB="523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it-IT" sz="1400" dirty="0"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52352" marR="52352" marT="19575" marB="523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it-IT" sz="1400" dirty="0"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52352" marR="52352" marT="19575" marB="523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it-IT" sz="1400" dirty="0"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52352" marR="52352" marT="19575" marB="523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it-IT" sz="1400"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52352" marR="52352" marT="19575" marB="523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it-IT" sz="1400"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52352" marR="52352" marT="19575" marB="523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it-IT" sz="1400"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52352" marR="52352" marT="19575" marB="523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0909970"/>
                  </a:ext>
                </a:extLst>
              </a:tr>
              <a:tr h="8554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>
                          <a:effectLst/>
                        </a:rPr>
                        <a:t>Masturbazione reciproca</a:t>
                      </a:r>
                      <a:endParaRPr lang="it-IT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352" marR="52352" marT="19575" marB="523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it-IT" sz="1400"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52352" marR="52352" marT="19575" marB="523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it-IT" sz="1400"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52352" marR="52352" marT="19575" marB="523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it-IT" sz="1400"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52352" marR="52352" marT="19575" marB="523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it-IT" sz="1400" dirty="0"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52352" marR="52352" marT="19575" marB="523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it-IT" sz="1400" dirty="0"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52352" marR="52352" marT="19575" marB="523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it-IT" sz="1400" dirty="0"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52352" marR="52352" marT="19575" marB="523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it-IT" sz="1400"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52352" marR="52352" marT="19575" marB="523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8007233"/>
                  </a:ext>
                </a:extLst>
              </a:tr>
              <a:tr h="10483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>
                          <a:effectLst/>
                        </a:rPr>
                        <a:t>Accarezzare e giochi preliminari</a:t>
                      </a:r>
                      <a:endParaRPr lang="it-IT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352" marR="52352" marT="19575" marB="523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it-IT" sz="1400"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52352" marR="52352" marT="19575" marB="523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it-IT" sz="1400"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52352" marR="52352" marT="19575" marB="523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it-IT" sz="1400"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52352" marR="52352" marT="19575" marB="523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it-IT" sz="1400"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52352" marR="52352" marT="19575" marB="523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it-IT" sz="1400" dirty="0"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52352" marR="52352" marT="19575" marB="523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it-IT" sz="1400" dirty="0"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52352" marR="52352" marT="19575" marB="523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it-IT" sz="1400"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52352" marR="52352" marT="19575" marB="523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9760448"/>
                  </a:ext>
                </a:extLst>
              </a:tr>
              <a:tr h="4697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>
                          <a:effectLst/>
                        </a:rPr>
                        <a:t>Sesso orale</a:t>
                      </a:r>
                      <a:endParaRPr lang="it-IT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352" marR="52352" marT="19575" marB="523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it-IT" sz="1400"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52352" marR="52352" marT="19575" marB="523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it-IT" sz="1400"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52352" marR="52352" marT="19575" marB="523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it-IT" sz="1400"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52352" marR="52352" marT="19575" marB="523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it-IT" sz="1400"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52352" marR="52352" marT="19575" marB="523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it-IT" sz="1400"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52352" marR="52352" marT="19575" marB="523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it-IT" sz="1400" dirty="0"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52352" marR="52352" marT="19575" marB="523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it-IT" sz="1400" dirty="0"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52352" marR="52352" marT="19575" marB="523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06721442"/>
                  </a:ext>
                </a:extLst>
              </a:tr>
              <a:tr h="10483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>
                          <a:effectLst/>
                        </a:rPr>
                        <a:t>Penetrazione vaginale o coito</a:t>
                      </a:r>
                      <a:endParaRPr lang="it-IT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352" marR="52352" marT="19575" marB="523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it-IT" sz="1400"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52352" marR="52352" marT="19575" marB="523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it-IT" sz="1400"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52352" marR="52352" marT="19575" marB="523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it-IT" sz="1400"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52352" marR="52352" marT="19575" marB="523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it-IT" sz="1400"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52352" marR="52352" marT="19575" marB="523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it-IT" sz="1400"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52352" marR="52352" marT="19575" marB="523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it-IT" sz="1400" dirty="0"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52352" marR="52352" marT="19575" marB="523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it-IT" sz="1400" dirty="0"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52352" marR="52352" marT="19575" marB="523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5575094"/>
                  </a:ext>
                </a:extLst>
              </a:tr>
            </a:tbl>
          </a:graphicData>
        </a:graphic>
      </p:graphicFrame>
      <p:sp>
        <p:nvSpPr>
          <p:cNvPr id="5" name="CasellaDiTesto 4">
            <a:extLst>
              <a:ext uri="{FF2B5EF4-FFF2-40B4-BE49-F238E27FC236}">
                <a16:creationId xmlns:a16="http://schemas.microsoft.com/office/drawing/2014/main" id="{1F853D8F-1418-4D72-BD83-B96974EE1C0D}"/>
              </a:ext>
            </a:extLst>
          </p:cNvPr>
          <p:cNvSpPr txBox="1"/>
          <p:nvPr/>
        </p:nvSpPr>
        <p:spPr>
          <a:xfrm>
            <a:off x="842096" y="3617843"/>
            <a:ext cx="324802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/>
              <a:t>Utilizzando la scala numerica riportata qui sotto, indichi quante volte durante il primo </a:t>
            </a:r>
            <a:r>
              <a:rPr lang="it-IT" sz="2400" dirty="0" err="1"/>
              <a:t>lockdown</a:t>
            </a:r>
            <a:r>
              <a:rPr lang="it-IT" sz="2400" dirty="0"/>
              <a:t> ha partecipato alle seguenti esperienze sessuali. </a:t>
            </a:r>
          </a:p>
        </p:txBody>
      </p:sp>
    </p:spTree>
    <p:extLst>
      <p:ext uri="{BB962C8B-B14F-4D97-AF65-F5344CB8AC3E}">
        <p14:creationId xmlns:p14="http://schemas.microsoft.com/office/powerpoint/2010/main" val="18806736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Tabella 11">
            <a:extLst>
              <a:ext uri="{FF2B5EF4-FFF2-40B4-BE49-F238E27FC236}">
                <a16:creationId xmlns:a16="http://schemas.microsoft.com/office/drawing/2014/main" id="{8838AF73-AE3A-467C-8237-88937750C1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3646152"/>
              </p:ext>
            </p:extLst>
          </p:nvPr>
        </p:nvGraphicFramePr>
        <p:xfrm>
          <a:off x="113638" y="1999554"/>
          <a:ext cx="5876345" cy="4307565"/>
        </p:xfrm>
        <a:graphic>
          <a:graphicData uri="http://schemas.openxmlformats.org/drawingml/2006/table">
            <a:tbl>
              <a:tblPr firstRow="1" firstCol="1" lastRow="1" lastCol="1">
                <a:tableStyleId>{2D5ABB26-0587-4C30-8999-92F81FD0307C}</a:tableStyleId>
              </a:tblPr>
              <a:tblGrid>
                <a:gridCol w="973040">
                  <a:extLst>
                    <a:ext uri="{9D8B030D-6E8A-4147-A177-3AD203B41FA5}">
                      <a16:colId xmlns:a16="http://schemas.microsoft.com/office/drawing/2014/main" val="1885415355"/>
                    </a:ext>
                  </a:extLst>
                </a:gridCol>
                <a:gridCol w="636105">
                  <a:extLst>
                    <a:ext uri="{9D8B030D-6E8A-4147-A177-3AD203B41FA5}">
                      <a16:colId xmlns:a16="http://schemas.microsoft.com/office/drawing/2014/main" val="779152102"/>
                    </a:ext>
                  </a:extLst>
                </a:gridCol>
                <a:gridCol w="808382">
                  <a:extLst>
                    <a:ext uri="{9D8B030D-6E8A-4147-A177-3AD203B41FA5}">
                      <a16:colId xmlns:a16="http://schemas.microsoft.com/office/drawing/2014/main" val="136105266"/>
                    </a:ext>
                  </a:extLst>
                </a:gridCol>
                <a:gridCol w="755374">
                  <a:extLst>
                    <a:ext uri="{9D8B030D-6E8A-4147-A177-3AD203B41FA5}">
                      <a16:colId xmlns:a16="http://schemas.microsoft.com/office/drawing/2014/main" val="3597892810"/>
                    </a:ext>
                  </a:extLst>
                </a:gridCol>
                <a:gridCol w="927652">
                  <a:extLst>
                    <a:ext uri="{9D8B030D-6E8A-4147-A177-3AD203B41FA5}">
                      <a16:colId xmlns:a16="http://schemas.microsoft.com/office/drawing/2014/main" val="2043021573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3269919177"/>
                    </a:ext>
                  </a:extLst>
                </a:gridCol>
                <a:gridCol w="861392">
                  <a:extLst>
                    <a:ext uri="{9D8B030D-6E8A-4147-A177-3AD203B41FA5}">
                      <a16:colId xmlns:a16="http://schemas.microsoft.com/office/drawing/2014/main" val="830434638"/>
                    </a:ext>
                  </a:extLst>
                </a:gridCol>
              </a:tblGrid>
              <a:tr h="10219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it-IT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27305" marB="73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dirty="0">
                          <a:effectLst/>
                        </a:rPr>
                        <a:t>0=Mai</a:t>
                      </a:r>
                      <a:endParaRPr lang="it-IT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27305" marB="73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dirty="0">
                          <a:effectLst/>
                        </a:rPr>
                        <a:t>1=Una volta</a:t>
                      </a:r>
                      <a:endParaRPr lang="it-IT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27305" marB="73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dirty="0">
                          <a:effectLst/>
                        </a:rPr>
                        <a:t>2= 2 o 3 volte</a:t>
                      </a:r>
                      <a:endParaRPr lang="it-IT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27305" marB="73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dirty="0">
                          <a:effectLst/>
                        </a:rPr>
                        <a:t>3=Una volta </a:t>
                      </a:r>
                      <a:r>
                        <a:rPr lang="en-US" sz="1400" dirty="0" err="1">
                          <a:effectLst/>
                        </a:rPr>
                        <a:t>alla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settimana</a:t>
                      </a:r>
                      <a:endParaRPr lang="it-IT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27305" marB="73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dirty="0">
                          <a:effectLst/>
                        </a:rPr>
                        <a:t>4= 2 o 3 volte </a:t>
                      </a:r>
                      <a:r>
                        <a:rPr lang="en-US" sz="1400" dirty="0" err="1">
                          <a:effectLst/>
                        </a:rPr>
                        <a:t>alla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settimana</a:t>
                      </a:r>
                      <a:endParaRPr lang="it-IT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27305" marB="73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dirty="0">
                          <a:effectLst/>
                        </a:rPr>
                        <a:t>5=Una volta al </a:t>
                      </a:r>
                      <a:r>
                        <a:rPr lang="en-US" sz="1400" dirty="0" err="1">
                          <a:effectLst/>
                        </a:rPr>
                        <a:t>giorno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endParaRPr lang="it-IT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27305" marB="73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7594785"/>
                  </a:ext>
                </a:extLst>
              </a:tr>
              <a:tr h="41230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dirty="0">
                          <a:effectLst/>
                        </a:rPr>
                        <a:t>Sexting</a:t>
                      </a:r>
                      <a:endParaRPr lang="it-IT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27305" marB="73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it-IT" sz="1400"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73025" marR="73025" marT="27305" marB="73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it-IT" sz="1400" dirty="0"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73025" marR="73025" marT="27305" marB="73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it-IT" sz="1400"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73025" marR="73025" marT="27305" marB="73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it-IT" sz="1400"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73025" marR="73025" marT="27305" marB="73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it-IT" sz="1400"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73025" marR="73025" marT="27305" marB="73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it-IT" sz="1400"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73025" marR="73025" marT="27305" marB="73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0178769"/>
                  </a:ext>
                </a:extLst>
              </a:tr>
              <a:tr h="9577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dirty="0" err="1">
                          <a:effectLst/>
                        </a:rPr>
                        <a:t>Scambio</a:t>
                      </a:r>
                      <a:r>
                        <a:rPr lang="en-US" sz="1400" dirty="0">
                          <a:effectLst/>
                        </a:rPr>
                        <a:t> di </a:t>
                      </a:r>
                      <a:r>
                        <a:rPr lang="en-US" sz="1400" dirty="0" err="1">
                          <a:effectLst/>
                        </a:rPr>
                        <a:t>foto</a:t>
                      </a:r>
                      <a:r>
                        <a:rPr lang="en-US" sz="1400" dirty="0">
                          <a:effectLst/>
                        </a:rPr>
                        <a:t>, nudes</a:t>
                      </a:r>
                      <a:endParaRPr lang="it-IT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27305" marB="73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it-IT" sz="1400"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73025" marR="73025" marT="27305" marB="73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it-IT" sz="1400"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73025" marR="73025" marT="27305" marB="73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it-IT" sz="1400" dirty="0"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73025" marR="73025" marT="27305" marB="73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it-IT" sz="1400"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73025" marR="73025" marT="27305" marB="73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it-IT" sz="1400"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73025" marR="73025" marT="27305" marB="73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it-IT" sz="1400"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73025" marR="73025" marT="27305" marB="73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1378922"/>
                  </a:ext>
                </a:extLst>
              </a:tr>
              <a:tr h="9577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dirty="0" err="1">
                          <a:effectLst/>
                        </a:rPr>
                        <a:t>Sesso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telefonico</a:t>
                      </a:r>
                      <a:endParaRPr lang="it-IT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27305" marB="73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it-IT" sz="1400"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73025" marR="73025" marT="27305" marB="73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it-IT" sz="1400"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73025" marR="73025" marT="27305" marB="73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it-IT" sz="1400" dirty="0"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73025" marR="73025" marT="27305" marB="73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it-IT" sz="1400" dirty="0"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73025" marR="73025" marT="27305" marB="73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it-IT" sz="1400"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73025" marR="73025" marT="27305" marB="73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it-IT" sz="1400"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73025" marR="73025" marT="27305" marB="73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1361838"/>
                  </a:ext>
                </a:extLst>
              </a:tr>
              <a:tr h="9577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dirty="0" err="1">
                          <a:effectLst/>
                        </a:rPr>
                        <a:t>Altro</a:t>
                      </a:r>
                      <a:r>
                        <a:rPr lang="en-US" sz="1400" dirty="0">
                          <a:effectLst/>
                        </a:rPr>
                        <a:t>, </a:t>
                      </a:r>
                      <a:r>
                        <a:rPr lang="en-US" sz="1400" dirty="0" err="1">
                          <a:effectLst/>
                        </a:rPr>
                        <a:t>specificare</a:t>
                      </a:r>
                      <a:r>
                        <a:rPr lang="en-US" sz="1400" dirty="0">
                          <a:effectLst/>
                        </a:rPr>
                        <a:t>:</a:t>
                      </a:r>
                      <a:endParaRPr lang="it-IT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27305" marB="73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it-IT" sz="1400"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73025" marR="73025" marT="27305" marB="73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it-IT" sz="1400"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73025" marR="73025" marT="27305" marB="73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it-IT" sz="1400"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73025" marR="73025" marT="27305" marB="73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it-IT" sz="1400" dirty="0"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73025" marR="73025" marT="27305" marB="73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it-IT" sz="1400" dirty="0"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73025" marR="73025" marT="27305" marB="73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it-IT" sz="1400" dirty="0"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73025" marR="73025" marT="27305" marB="73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54920837"/>
                  </a:ext>
                </a:extLst>
              </a:tr>
            </a:tbl>
          </a:graphicData>
        </a:graphic>
      </p:graphicFrame>
      <p:sp>
        <p:nvSpPr>
          <p:cNvPr id="16" name="Segnaposto testo 5">
            <a:extLst>
              <a:ext uri="{FF2B5EF4-FFF2-40B4-BE49-F238E27FC236}">
                <a16:creationId xmlns:a16="http://schemas.microsoft.com/office/drawing/2014/main" id="{2E2CF5B9-CDB2-403E-A0F4-2AE3AAC063E6}"/>
              </a:ext>
            </a:extLst>
          </p:cNvPr>
          <p:cNvSpPr txBox="1">
            <a:spLocks/>
          </p:cNvSpPr>
          <p:nvPr/>
        </p:nvSpPr>
        <p:spPr>
          <a:xfrm>
            <a:off x="1479949" y="1014448"/>
            <a:ext cx="3666190" cy="82391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dirty="0"/>
              <a:t>Sessualità di coppia</a:t>
            </a:r>
          </a:p>
        </p:txBody>
      </p:sp>
      <p:graphicFrame>
        <p:nvGraphicFramePr>
          <p:cNvPr id="13" name="Tabella 12">
            <a:extLst>
              <a:ext uri="{FF2B5EF4-FFF2-40B4-BE49-F238E27FC236}">
                <a16:creationId xmlns:a16="http://schemas.microsoft.com/office/drawing/2014/main" id="{86796E63-F8A7-4CC0-BB40-71804FE5F3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9491236"/>
              </p:ext>
            </p:extLst>
          </p:nvPr>
        </p:nvGraphicFramePr>
        <p:xfrm>
          <a:off x="6096000" y="1999554"/>
          <a:ext cx="5777553" cy="4307565"/>
        </p:xfrm>
        <a:graphic>
          <a:graphicData uri="http://schemas.openxmlformats.org/drawingml/2006/table">
            <a:tbl>
              <a:tblPr firstRow="1" firstCol="1" lastRow="1" lastCol="1">
                <a:tableStyleId>{2D5ABB26-0587-4C30-8999-92F81FD0307C}</a:tableStyleId>
              </a:tblPr>
              <a:tblGrid>
                <a:gridCol w="1314734">
                  <a:extLst>
                    <a:ext uri="{9D8B030D-6E8A-4147-A177-3AD203B41FA5}">
                      <a16:colId xmlns:a16="http://schemas.microsoft.com/office/drawing/2014/main" val="1536260261"/>
                    </a:ext>
                  </a:extLst>
                </a:gridCol>
                <a:gridCol w="491320">
                  <a:extLst>
                    <a:ext uri="{9D8B030D-6E8A-4147-A177-3AD203B41FA5}">
                      <a16:colId xmlns:a16="http://schemas.microsoft.com/office/drawing/2014/main" val="2015051180"/>
                    </a:ext>
                  </a:extLst>
                </a:gridCol>
                <a:gridCol w="614149">
                  <a:extLst>
                    <a:ext uri="{9D8B030D-6E8A-4147-A177-3AD203B41FA5}">
                      <a16:colId xmlns:a16="http://schemas.microsoft.com/office/drawing/2014/main" val="1749044849"/>
                    </a:ext>
                  </a:extLst>
                </a:gridCol>
                <a:gridCol w="627797">
                  <a:extLst>
                    <a:ext uri="{9D8B030D-6E8A-4147-A177-3AD203B41FA5}">
                      <a16:colId xmlns:a16="http://schemas.microsoft.com/office/drawing/2014/main" val="1516546434"/>
                    </a:ext>
                  </a:extLst>
                </a:gridCol>
                <a:gridCol w="873457">
                  <a:extLst>
                    <a:ext uri="{9D8B030D-6E8A-4147-A177-3AD203B41FA5}">
                      <a16:colId xmlns:a16="http://schemas.microsoft.com/office/drawing/2014/main" val="2924095308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1992435322"/>
                    </a:ext>
                  </a:extLst>
                </a:gridCol>
                <a:gridCol w="941696">
                  <a:extLst>
                    <a:ext uri="{9D8B030D-6E8A-4147-A177-3AD203B41FA5}">
                      <a16:colId xmlns:a16="http://schemas.microsoft.com/office/drawing/2014/main" val="814571513"/>
                    </a:ext>
                  </a:extLst>
                </a:gridCol>
              </a:tblGrid>
              <a:tr h="10590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it-IT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27305" marB="73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dirty="0">
                          <a:effectLst/>
                        </a:rPr>
                        <a:t>0=</a:t>
                      </a: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dirty="0">
                          <a:effectLst/>
                        </a:rPr>
                        <a:t>Mai</a:t>
                      </a:r>
                      <a:endParaRPr lang="it-IT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27305" marB="73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dirty="0">
                          <a:effectLst/>
                        </a:rPr>
                        <a:t>1= Una volta</a:t>
                      </a:r>
                      <a:endParaRPr lang="it-IT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27305" marB="73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dirty="0">
                          <a:effectLst/>
                        </a:rPr>
                        <a:t>2= 2 o 3 volte</a:t>
                      </a:r>
                      <a:endParaRPr lang="it-IT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27305" marB="73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dirty="0">
                          <a:effectLst/>
                        </a:rPr>
                        <a:t>3= Una volta </a:t>
                      </a:r>
                      <a:r>
                        <a:rPr lang="en-US" sz="1400" dirty="0" err="1">
                          <a:effectLst/>
                        </a:rPr>
                        <a:t>alla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settimana</a:t>
                      </a:r>
                      <a:endParaRPr lang="it-IT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27305" marB="73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dirty="0">
                          <a:effectLst/>
                        </a:rPr>
                        <a:t>4= 2 o 3 volte </a:t>
                      </a:r>
                      <a:r>
                        <a:rPr lang="en-US" sz="1400" dirty="0" err="1">
                          <a:effectLst/>
                        </a:rPr>
                        <a:t>alla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settimana</a:t>
                      </a:r>
                      <a:endParaRPr lang="it-IT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27305" marB="73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dirty="0">
                          <a:effectLst/>
                        </a:rPr>
                        <a:t>5= Una volta al </a:t>
                      </a:r>
                      <a:r>
                        <a:rPr lang="en-US" sz="1400" dirty="0" err="1">
                          <a:effectLst/>
                        </a:rPr>
                        <a:t>giorno</a:t>
                      </a:r>
                      <a:endParaRPr lang="it-IT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27305" marB="73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1758775"/>
                  </a:ext>
                </a:extLst>
              </a:tr>
              <a:tr h="75262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dirty="0" err="1">
                          <a:effectLst/>
                        </a:rPr>
                        <a:t>Masturbazione</a:t>
                      </a:r>
                      <a:endParaRPr lang="it-IT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27305" marB="73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it-IT" sz="1400" dirty="0"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73025" marR="73025" marT="27305" marB="73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it-IT" sz="1400" dirty="0"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73025" marR="73025" marT="27305" marB="73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it-IT" sz="1400"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73025" marR="73025" marT="27305" marB="73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it-IT" sz="1400"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73025" marR="73025" marT="27305" marB="73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it-IT" sz="1400"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73025" marR="73025" marT="27305" marB="73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it-IT" sz="1400"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73025" marR="73025" marT="27305" marB="73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53842355"/>
                  </a:ext>
                </a:extLst>
              </a:tr>
              <a:tr h="4558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dirty="0">
                          <a:effectLst/>
                        </a:rPr>
                        <a:t>Sex toys</a:t>
                      </a:r>
                      <a:endParaRPr lang="it-IT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27305" marB="73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it-IT" sz="1400"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73025" marR="73025" marT="27305" marB="73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it-IT" sz="1400" dirty="0"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73025" marR="73025" marT="27305" marB="73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it-IT" sz="1400"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73025" marR="73025" marT="27305" marB="73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it-IT" sz="1400"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73025" marR="73025" marT="27305" marB="73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it-IT" sz="1400"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73025" marR="73025" marT="27305" marB="73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it-IT" sz="1400"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73025" marR="73025" marT="27305" marB="73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7519714"/>
                  </a:ext>
                </a:extLst>
              </a:tr>
              <a:tr h="5347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dirty="0">
                          <a:effectLst/>
                        </a:rPr>
                        <a:t>Video porno</a:t>
                      </a:r>
                      <a:endParaRPr lang="it-IT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27305" marB="73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it-IT" sz="1400"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73025" marR="73025" marT="27305" marB="73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it-IT" sz="1400"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73025" marR="73025" marT="27305" marB="73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it-IT" sz="1400" dirty="0"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73025" marR="73025" marT="27305" marB="73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it-IT" sz="1400"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73025" marR="73025" marT="27305" marB="73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it-IT" sz="1400"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73025" marR="73025" marT="27305" marB="73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it-IT" sz="1400"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73025" marR="73025" marT="27305" marB="73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14105632"/>
                  </a:ext>
                </a:extLst>
              </a:tr>
              <a:tr h="75262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dirty="0" err="1">
                          <a:effectLst/>
                        </a:rPr>
                        <a:t>Foto</a:t>
                      </a:r>
                      <a:r>
                        <a:rPr lang="en-US" sz="1400" dirty="0">
                          <a:effectLst/>
                        </a:rPr>
                        <a:t> del partner </a:t>
                      </a:r>
                      <a:endParaRPr lang="it-IT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27305" marB="73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it-IT" sz="1400"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73025" marR="73025" marT="27305" marB="73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it-IT" sz="1400"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73025" marR="73025" marT="27305" marB="73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it-IT" sz="1400" dirty="0"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73025" marR="73025" marT="27305" marB="73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it-IT" sz="1400" dirty="0"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73025" marR="73025" marT="27305" marB="73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it-IT" sz="1400" dirty="0"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73025" marR="73025" marT="27305" marB="73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it-IT" sz="1400"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73025" marR="73025" marT="27305" marB="73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1786080"/>
                  </a:ext>
                </a:extLst>
              </a:tr>
              <a:tr h="75262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dirty="0" err="1">
                          <a:effectLst/>
                        </a:rPr>
                        <a:t>Altro</a:t>
                      </a:r>
                      <a:r>
                        <a:rPr lang="en-US" sz="1400" dirty="0">
                          <a:effectLst/>
                        </a:rPr>
                        <a:t>, </a:t>
                      </a:r>
                      <a:r>
                        <a:rPr lang="en-US" sz="1400" dirty="0" err="1">
                          <a:effectLst/>
                        </a:rPr>
                        <a:t>specificare</a:t>
                      </a:r>
                      <a:r>
                        <a:rPr lang="en-US" sz="1400" dirty="0">
                          <a:effectLst/>
                        </a:rPr>
                        <a:t>:</a:t>
                      </a:r>
                      <a:endParaRPr lang="it-IT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27305" marB="73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it-IT" sz="1400"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73025" marR="73025" marT="27305" marB="73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it-IT" sz="1400"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73025" marR="73025" marT="27305" marB="73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it-IT" sz="1400"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73025" marR="73025" marT="27305" marB="73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it-IT" sz="1400"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73025" marR="73025" marT="27305" marB="73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it-IT" sz="1400" dirty="0"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73025" marR="73025" marT="27305" marB="73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it-IT" sz="1400" dirty="0"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73025" marR="73025" marT="27305" marB="73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1260621"/>
                  </a:ext>
                </a:extLst>
              </a:tr>
            </a:tbl>
          </a:graphicData>
        </a:graphic>
      </p:graphicFrame>
      <p:sp>
        <p:nvSpPr>
          <p:cNvPr id="18" name="Segnaposto testo 7">
            <a:extLst>
              <a:ext uri="{FF2B5EF4-FFF2-40B4-BE49-F238E27FC236}">
                <a16:creationId xmlns:a16="http://schemas.microsoft.com/office/drawing/2014/main" id="{17A967C1-1802-4BB1-AC7C-E75879812166}"/>
              </a:ext>
            </a:extLst>
          </p:cNvPr>
          <p:cNvSpPr txBox="1">
            <a:spLocks/>
          </p:cNvSpPr>
          <p:nvPr/>
        </p:nvSpPr>
        <p:spPr>
          <a:xfrm>
            <a:off x="7399631" y="1014448"/>
            <a:ext cx="5183188" cy="82391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dirty="0"/>
              <a:t>Sessualità individuale</a:t>
            </a:r>
          </a:p>
        </p:txBody>
      </p:sp>
    </p:spTree>
    <p:extLst>
      <p:ext uri="{BB962C8B-B14F-4D97-AF65-F5344CB8AC3E}">
        <p14:creationId xmlns:p14="http://schemas.microsoft.com/office/powerpoint/2010/main" val="28528505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32">
            <a:extLst>
              <a:ext uri="{FF2B5EF4-FFF2-40B4-BE49-F238E27FC236}">
                <a16:creationId xmlns:a16="http://schemas.microsoft.com/office/drawing/2014/main" id="{D4993743-B10A-433C-9996-3035D2C3A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Freeform 45">
            <a:extLst>
              <a:ext uri="{FF2B5EF4-FFF2-40B4-BE49-F238E27FC236}">
                <a16:creationId xmlns:a16="http://schemas.microsoft.com/office/drawing/2014/main" id="{BB3B8946-A0AA-42D4-8A24-639DC6EA17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1022350"/>
            <a:ext cx="709612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Freeform 46">
            <a:extLst>
              <a:ext uri="{FF2B5EF4-FFF2-40B4-BE49-F238E27FC236}">
                <a16:creationId xmlns:a16="http://schemas.microsoft.com/office/drawing/2014/main" id="{AB1038E6-06EF-4DCB-B52E-D3825C50F7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837744"/>
            <a:ext cx="403225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" name="Freeform 47">
            <a:extLst>
              <a:ext uri="{FF2B5EF4-FFF2-40B4-BE49-F238E27FC236}">
                <a16:creationId xmlns:a16="http://schemas.microsoft.com/office/drawing/2014/main" id="{5C7EF35C-8B7D-4026-8F09-8B2B225057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660" y="640894"/>
            <a:ext cx="168275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" name="Freeform 44">
            <a:extLst>
              <a:ext uri="{FF2B5EF4-FFF2-40B4-BE49-F238E27FC236}">
                <a16:creationId xmlns:a16="http://schemas.microsoft.com/office/drawing/2014/main" id="{5F24A71D-C0A9-49AC-B2D1-5A9EA2BD38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7348538" y="635716"/>
            <a:ext cx="328612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14280C55-570C-4284-9850-B2BA33DB67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055" y="635715"/>
            <a:ext cx="7033095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33C1242A-75AD-41BF-97B4-9C21511AAB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760" y="804328"/>
            <a:ext cx="6091312" cy="1205821"/>
          </a:xfrm>
        </p:spPr>
        <p:txBody>
          <a:bodyPr>
            <a:normAutofit/>
          </a:bodyPr>
          <a:lstStyle/>
          <a:p>
            <a:r>
              <a:rPr lang="it-IT" sz="4000" b="1">
                <a:solidFill>
                  <a:srgbClr val="FEFFFF"/>
                </a:solidFill>
              </a:rPr>
              <a:t>BLOCCO: PERIODO ESTIVO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3075C83-0133-4728-9C66-3053E1C852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46988" y="2659126"/>
            <a:ext cx="5773883" cy="35631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2400" dirty="0"/>
              <a:t>Temi affrontati in questo blocco:</a:t>
            </a:r>
          </a:p>
          <a:p>
            <a:r>
              <a:rPr lang="it-IT" sz="2400" dirty="0"/>
              <a:t>Paura del contagio esperita;</a:t>
            </a:r>
          </a:p>
          <a:p>
            <a:r>
              <a:rPr lang="it-IT" sz="2400" dirty="0"/>
              <a:t>Comportamenti di vicinanza (fisica e sessuale) adottati;</a:t>
            </a:r>
          </a:p>
          <a:p>
            <a:r>
              <a:rPr lang="it-IT" sz="2400" dirty="0"/>
              <a:t>Cambiamento nelle abitudini adottate durante il </a:t>
            </a:r>
            <a:r>
              <a:rPr lang="it-IT" sz="2400" dirty="0" err="1"/>
              <a:t>lockdown</a:t>
            </a:r>
            <a:r>
              <a:rPr lang="it-IT" sz="2400" dirty="0"/>
              <a:t>.</a:t>
            </a:r>
          </a:p>
        </p:txBody>
      </p:sp>
      <p:pic>
        <p:nvPicPr>
          <p:cNvPr id="6" name="Elemento grafico 5" descr="Covid-19 contorno">
            <a:extLst>
              <a:ext uri="{FF2B5EF4-FFF2-40B4-BE49-F238E27FC236}">
                <a16:creationId xmlns:a16="http://schemas.microsoft.com/office/drawing/2014/main" id="{F1CCCAE0-DB0F-4503-8EEF-17F97AAF42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43093" y="633852"/>
            <a:ext cx="2706632" cy="2706632"/>
          </a:xfrm>
          <a:prstGeom prst="rect">
            <a:avLst/>
          </a:prstGeom>
        </p:spPr>
      </p:pic>
      <p:pic>
        <p:nvPicPr>
          <p:cNvPr id="5" name="Elemento grafico 4" descr="Ombrellone con riempimento a tinta unita">
            <a:extLst>
              <a:ext uri="{FF2B5EF4-FFF2-40B4-BE49-F238E27FC236}">
                <a16:creationId xmlns:a16="http://schemas.microsoft.com/office/drawing/2014/main" id="{B659821D-C00E-4214-B6C7-086EE7C8E2A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316150" y="3511296"/>
            <a:ext cx="2757470" cy="2757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77114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olo 1">
            <a:extLst>
              <a:ext uri="{FF2B5EF4-FFF2-40B4-BE49-F238E27FC236}">
                <a16:creationId xmlns:a16="http://schemas.microsoft.com/office/drawing/2014/main" id="{125EF16C-54DE-4568-B18A-5A25404C51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it-IT" sz="4000" dirty="0">
                <a:solidFill>
                  <a:srgbClr val="FFFFFF"/>
                </a:solidFill>
              </a:rPr>
              <a:t>ESEMPI DOMANDE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EB15E9C-0154-4B9A-A434-9BC48F8D7F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3092970"/>
            <a:ext cx="9833548" cy="26939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>
                <a:solidFill>
                  <a:srgbClr val="000000"/>
                </a:solidFill>
                <a:effectLst/>
                <a:latin typeface="Calibri(corpo)"/>
                <a:ea typeface="Times New Roman" panose="02020603050405020304" pitchFamily="18" charset="0"/>
                <a:cs typeface="Calibri" panose="020F0502020204030204" pitchFamily="34" charset="0"/>
              </a:rPr>
              <a:t> Come vi siete comportati durante il vostro primo incontro dal vivo successivo al primo lockdown?</a:t>
            </a:r>
            <a:endParaRPr lang="it-IT" sz="2000">
              <a:solidFill>
                <a:srgbClr val="000000"/>
              </a:solidFill>
              <a:effectLst/>
              <a:latin typeface="Calibri(corpo)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lvl="0" indent="-342900">
              <a:spcBef>
                <a:spcPts val="600"/>
              </a:spcBef>
              <a:spcAft>
                <a:spcPts val="0"/>
              </a:spcAft>
              <a:buClr>
                <a:srgbClr val="BFBFBF"/>
              </a:buClr>
              <a:buSzPts val="2600"/>
              <a:buFont typeface="Courier New" panose="02070309020205020404" pitchFamily="49" charset="0"/>
              <a:buChar char="o"/>
            </a:pPr>
            <a:r>
              <a:rPr lang="en-US" sz="2000">
                <a:solidFill>
                  <a:srgbClr val="000000"/>
                </a:solidFill>
                <a:effectLst/>
                <a:latin typeface="Calibri(corpo)"/>
                <a:ea typeface="Courier New" panose="02070309020205020404" pitchFamily="49" charset="0"/>
                <a:cs typeface="Calibri" panose="020F0502020204030204" pitchFamily="34" charset="0"/>
              </a:rPr>
              <a:t>Abbiamo tenuto la mascherina e mantenuto la distanza di un metro</a:t>
            </a:r>
            <a:endParaRPr lang="it-IT" sz="2000">
              <a:solidFill>
                <a:srgbClr val="000000"/>
              </a:solidFill>
              <a:effectLst/>
              <a:latin typeface="Calibri(corpo)"/>
              <a:ea typeface="Courier New" panose="02070309020205020404" pitchFamily="49" charset="0"/>
              <a:cs typeface="Calibri" panose="020F0502020204030204" pitchFamily="34" charset="0"/>
            </a:endParaRPr>
          </a:p>
          <a:p>
            <a:pPr marL="342900" lvl="0" indent="-342900">
              <a:spcBef>
                <a:spcPts val="600"/>
              </a:spcBef>
              <a:spcAft>
                <a:spcPts val="0"/>
              </a:spcAft>
              <a:buClr>
                <a:srgbClr val="BFBFBF"/>
              </a:buClr>
              <a:buSzPts val="2600"/>
              <a:buFont typeface="Courier New" panose="02070309020205020404" pitchFamily="49" charset="0"/>
              <a:buChar char="o"/>
            </a:pPr>
            <a:r>
              <a:rPr lang="en-US" sz="2000">
                <a:solidFill>
                  <a:srgbClr val="000000"/>
                </a:solidFill>
                <a:effectLst/>
                <a:latin typeface="Calibri(corpo)"/>
                <a:ea typeface="Courier New" panose="02070309020205020404" pitchFamily="49" charset="0"/>
                <a:cs typeface="Calibri" panose="020F0502020204030204" pitchFamily="34" charset="0"/>
              </a:rPr>
              <a:t>Abbiamo tenuto la mascherina ma non abbiamo mantenuto la distanza di un metro</a:t>
            </a:r>
            <a:endParaRPr lang="it-IT" sz="2000">
              <a:solidFill>
                <a:srgbClr val="000000"/>
              </a:solidFill>
              <a:effectLst/>
              <a:latin typeface="Calibri(corpo)"/>
              <a:ea typeface="Courier New" panose="02070309020205020404" pitchFamily="49" charset="0"/>
              <a:cs typeface="Calibri" panose="020F0502020204030204" pitchFamily="34" charset="0"/>
            </a:endParaRPr>
          </a:p>
          <a:p>
            <a:pPr marL="342900" lvl="0" indent="-342900">
              <a:spcBef>
                <a:spcPts val="600"/>
              </a:spcBef>
              <a:spcAft>
                <a:spcPts val="0"/>
              </a:spcAft>
              <a:buClr>
                <a:srgbClr val="BFBFBF"/>
              </a:buClr>
              <a:buSzPts val="2600"/>
              <a:buFont typeface="Courier New" panose="02070309020205020404" pitchFamily="49" charset="0"/>
              <a:buChar char="o"/>
            </a:pPr>
            <a:r>
              <a:rPr lang="en-US" sz="2000">
                <a:solidFill>
                  <a:srgbClr val="000000"/>
                </a:solidFill>
                <a:effectLst/>
                <a:latin typeface="Calibri(corpo)"/>
                <a:ea typeface="Courier New" panose="02070309020205020404" pitchFamily="49" charset="0"/>
                <a:cs typeface="Calibri" panose="020F0502020204030204" pitchFamily="34" charset="0"/>
              </a:rPr>
              <a:t>Non abbiamo tenuto la mascherina e non abbiamo mantenuto la distanza di un metro</a:t>
            </a:r>
          </a:p>
          <a:p>
            <a:pPr marL="342900" lvl="0" indent="-342900">
              <a:spcBef>
                <a:spcPts val="600"/>
              </a:spcBef>
              <a:spcAft>
                <a:spcPts val="0"/>
              </a:spcAft>
              <a:buClr>
                <a:srgbClr val="BFBFBF"/>
              </a:buClr>
              <a:buSzPts val="2600"/>
              <a:buFont typeface="Courier New" panose="02070309020205020404" pitchFamily="49" charset="0"/>
              <a:buChar char="o"/>
            </a:pPr>
            <a:endParaRPr lang="it-IT" sz="2000">
              <a:solidFill>
                <a:srgbClr val="000000"/>
              </a:solidFill>
              <a:effectLst/>
              <a:latin typeface="Calibri(corpo)"/>
              <a:ea typeface="Courier New" panose="02070309020205020404" pitchFamily="49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it-IT" sz="20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0297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CB6C291-6CAF-46DF-ACFF-AADF0FD03F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0"/>
            <a:ext cx="10910292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63C11A00-A2A3-417C-B33D-DC753ED7C3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64" t="3964" r="3964" b="3964"/>
          <a:stretch>
            <a:fillRect/>
          </a:stretch>
        </p:blipFill>
        <p:spPr>
          <a:xfrm>
            <a:off x="0" y="1"/>
            <a:ext cx="12192000" cy="6857998"/>
          </a:xfrm>
          <a:custGeom>
            <a:avLst/>
            <a:gdLst>
              <a:gd name="connsiteX0" fmla="*/ 0 w 12192000"/>
              <a:gd name="connsiteY0" fmla="*/ 0 h 6857998"/>
              <a:gd name="connsiteX1" fmla="*/ 12192000 w 12192000"/>
              <a:gd name="connsiteY1" fmla="*/ 0 h 6857998"/>
              <a:gd name="connsiteX2" fmla="*/ 12192000 w 12192000"/>
              <a:gd name="connsiteY2" fmla="*/ 6857998 h 6857998"/>
              <a:gd name="connsiteX3" fmla="*/ 0 w 12192000"/>
              <a:gd name="connsiteY3" fmla="*/ 6857998 h 6857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6857998">
                <a:moveTo>
                  <a:pt x="0" y="0"/>
                </a:moveTo>
                <a:lnTo>
                  <a:pt x="12192000" y="0"/>
                </a:lnTo>
                <a:lnTo>
                  <a:pt x="12192000" y="6857998"/>
                </a:lnTo>
                <a:lnTo>
                  <a:pt x="0" y="6857998"/>
                </a:lnTo>
                <a:close/>
              </a:path>
            </a:pathLst>
          </a:custGeom>
        </p:spPr>
      </p:pic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7851380-27D9-423D-BE47-3C6803E371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15784" y="673769"/>
            <a:ext cx="6955124" cy="5181600"/>
          </a:xfrm>
        </p:spPr>
        <p:txBody>
          <a:bodyPr anchor="t">
            <a:no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Come vi </a:t>
            </a:r>
            <a:r>
              <a:rPr lang="en-US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siete</a:t>
            </a:r>
            <a:r>
              <a:rPr lang="en-US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rapportati</a:t>
            </a:r>
            <a:r>
              <a:rPr lang="en-US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durante</a:t>
            </a:r>
            <a:r>
              <a:rPr lang="en-US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il vostro primo </a:t>
            </a:r>
            <a:r>
              <a:rPr lang="en-US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incontro</a:t>
            </a:r>
            <a:r>
              <a:rPr lang="en-US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dal vivo? (è </a:t>
            </a:r>
            <a:r>
              <a:rPr lang="en-US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possibile</a:t>
            </a:r>
            <a:r>
              <a:rPr lang="en-US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selezionare</a:t>
            </a:r>
            <a:r>
              <a:rPr lang="en-US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più</a:t>
            </a:r>
            <a:r>
              <a:rPr lang="en-US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di una </a:t>
            </a:r>
            <a:r>
              <a:rPr lang="en-US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risposta</a:t>
            </a:r>
            <a:r>
              <a:rPr lang="en-US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it-IT" dirty="0">
              <a:solidFill>
                <a:srgbClr val="FFFFFF"/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spcBef>
                <a:spcPts val="600"/>
              </a:spcBef>
              <a:spcAft>
                <a:spcPts val="0"/>
              </a:spcAft>
              <a:buClr>
                <a:srgbClr val="BFBFBF"/>
              </a:buClr>
              <a:buSzPts val="2800"/>
              <a:buFont typeface="Courier New" panose="02070309020205020404" pitchFamily="49" charset="0"/>
              <a:buChar char="o"/>
            </a:pPr>
            <a:r>
              <a:rPr lang="en-US" dirty="0" err="1">
                <a:solidFill>
                  <a:srgbClr val="FFFFFF"/>
                </a:solidFill>
                <a:effectLst/>
                <a:ea typeface="Courier New" panose="02070309020205020404" pitchFamily="49" charset="0"/>
                <a:cs typeface="Courier New" panose="02070309020205020404" pitchFamily="49" charset="0"/>
              </a:rPr>
              <a:t>Nessun</a:t>
            </a:r>
            <a:r>
              <a:rPr lang="en-US" dirty="0">
                <a:solidFill>
                  <a:srgbClr val="FFFFFF"/>
                </a:solidFill>
                <a:effectLst/>
                <a:ea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solidFill>
                  <a:srgbClr val="FFFFFF"/>
                </a:solidFill>
                <a:effectLst/>
                <a:ea typeface="Courier New" panose="02070309020205020404" pitchFamily="49" charset="0"/>
                <a:cs typeface="Courier New" panose="02070309020205020404" pitchFamily="49" charset="0"/>
              </a:rPr>
              <a:t>contatto</a:t>
            </a:r>
            <a:r>
              <a:rPr lang="en-US" dirty="0">
                <a:solidFill>
                  <a:srgbClr val="FFFFFF"/>
                </a:solidFill>
                <a:effectLst/>
                <a:ea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solidFill>
                  <a:srgbClr val="FFFFFF"/>
                </a:solidFill>
                <a:effectLst/>
                <a:ea typeface="Courier New" panose="02070309020205020404" pitchFamily="49" charset="0"/>
                <a:cs typeface="Courier New" panose="02070309020205020404" pitchFamily="49" charset="0"/>
              </a:rPr>
              <a:t>fisico</a:t>
            </a:r>
            <a:endParaRPr lang="it-IT" dirty="0">
              <a:solidFill>
                <a:srgbClr val="FFFFFF"/>
              </a:solidFill>
              <a:effectLst/>
              <a:ea typeface="Courier New" panose="02070309020205020404" pitchFamily="49" charset="0"/>
              <a:cs typeface="Courier New" panose="02070309020205020404" pitchFamily="49" charset="0"/>
            </a:endParaRPr>
          </a:p>
          <a:p>
            <a:pPr lvl="0">
              <a:spcBef>
                <a:spcPts val="600"/>
              </a:spcBef>
              <a:spcAft>
                <a:spcPts val="0"/>
              </a:spcAft>
              <a:buClr>
                <a:srgbClr val="BFBFBF"/>
              </a:buClr>
              <a:buSzPts val="2800"/>
              <a:buFont typeface="Courier New" panose="02070309020205020404" pitchFamily="49" charset="0"/>
              <a:buChar char="o"/>
            </a:pPr>
            <a:r>
              <a:rPr lang="en-US" dirty="0" err="1">
                <a:solidFill>
                  <a:srgbClr val="FFFFFF"/>
                </a:solidFill>
                <a:effectLst/>
                <a:ea typeface="Courier New" panose="02070309020205020404" pitchFamily="49" charset="0"/>
                <a:cs typeface="Courier New" panose="02070309020205020404" pitchFamily="49" charset="0"/>
              </a:rPr>
              <a:t>Tenersi</a:t>
            </a:r>
            <a:r>
              <a:rPr lang="en-US" dirty="0">
                <a:solidFill>
                  <a:srgbClr val="FFFFFF"/>
                </a:solidFill>
                <a:effectLst/>
                <a:ea typeface="Courier New" panose="02070309020205020404" pitchFamily="49" charset="0"/>
                <a:cs typeface="Courier New" panose="02070309020205020404" pitchFamily="49" charset="0"/>
              </a:rPr>
              <a:t> per mano  </a:t>
            </a:r>
          </a:p>
          <a:p>
            <a:pPr lvl="0">
              <a:spcBef>
                <a:spcPts val="600"/>
              </a:spcBef>
              <a:spcAft>
                <a:spcPts val="0"/>
              </a:spcAft>
              <a:buClr>
                <a:srgbClr val="BFBFBF"/>
              </a:buClr>
              <a:buSzPts val="2800"/>
              <a:buFont typeface="Courier New" panose="02070309020205020404" pitchFamily="49" charset="0"/>
              <a:buChar char="o"/>
            </a:pPr>
            <a:r>
              <a:rPr lang="en-US" dirty="0" err="1">
                <a:solidFill>
                  <a:srgbClr val="FFFFFF"/>
                </a:solidFill>
                <a:effectLst/>
                <a:ea typeface="Courier New" panose="02070309020205020404" pitchFamily="49" charset="0"/>
                <a:cs typeface="Courier New" panose="02070309020205020404" pitchFamily="49" charset="0"/>
              </a:rPr>
              <a:t>Abbraccio</a:t>
            </a:r>
            <a:endParaRPr lang="it-IT" dirty="0">
              <a:solidFill>
                <a:srgbClr val="FFFFFF"/>
              </a:solidFill>
              <a:effectLst/>
              <a:ea typeface="Courier New" panose="02070309020205020404" pitchFamily="49" charset="0"/>
              <a:cs typeface="Courier New" panose="02070309020205020404" pitchFamily="49" charset="0"/>
            </a:endParaRPr>
          </a:p>
          <a:p>
            <a:pPr lvl="0">
              <a:spcBef>
                <a:spcPts val="600"/>
              </a:spcBef>
              <a:spcAft>
                <a:spcPts val="0"/>
              </a:spcAft>
              <a:buClr>
                <a:srgbClr val="BFBFBF"/>
              </a:buClr>
              <a:buSzPts val="2800"/>
              <a:buFont typeface="Courier New" panose="02070309020205020404" pitchFamily="49" charset="0"/>
              <a:buChar char="o"/>
            </a:pPr>
            <a:r>
              <a:rPr lang="en-US" dirty="0" err="1">
                <a:solidFill>
                  <a:srgbClr val="FFFFFF"/>
                </a:solidFill>
                <a:effectLst/>
                <a:ea typeface="Courier New" panose="02070309020205020404" pitchFamily="49" charset="0"/>
                <a:cs typeface="Courier New" panose="02070309020205020404" pitchFamily="49" charset="0"/>
              </a:rPr>
              <a:t>Bacio</a:t>
            </a:r>
            <a:r>
              <a:rPr lang="en-US" dirty="0">
                <a:solidFill>
                  <a:srgbClr val="FFFFFF"/>
                </a:solidFill>
                <a:effectLst/>
                <a:ea typeface="Courier New" panose="02070309020205020404" pitchFamily="49" charset="0"/>
                <a:cs typeface="Courier New" panose="02070309020205020404" pitchFamily="49" charset="0"/>
              </a:rPr>
              <a:t>  </a:t>
            </a:r>
            <a:endParaRPr lang="it-IT" dirty="0">
              <a:solidFill>
                <a:srgbClr val="FFFFFF"/>
              </a:solidFill>
              <a:effectLst/>
              <a:ea typeface="Courier New" panose="02070309020205020404" pitchFamily="49" charset="0"/>
              <a:cs typeface="Courier New" panose="02070309020205020404" pitchFamily="49" charset="0"/>
            </a:endParaRPr>
          </a:p>
          <a:p>
            <a:pPr lvl="0">
              <a:spcBef>
                <a:spcPts val="600"/>
              </a:spcBef>
              <a:spcAft>
                <a:spcPts val="0"/>
              </a:spcAft>
              <a:buClr>
                <a:srgbClr val="BFBFBF"/>
              </a:buClr>
              <a:buSzPts val="2800"/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rgbClr val="FFFFFF"/>
                </a:solidFill>
                <a:effectLst/>
                <a:ea typeface="Courier New" panose="02070309020205020404" pitchFamily="49" charset="0"/>
                <a:cs typeface="Courier New" panose="02070309020205020404" pitchFamily="49" charset="0"/>
              </a:rPr>
              <a:t>Petting</a:t>
            </a:r>
            <a:endParaRPr lang="it-IT" dirty="0">
              <a:solidFill>
                <a:srgbClr val="FFFFFF"/>
              </a:solidFill>
              <a:effectLst/>
              <a:ea typeface="Courier New" panose="02070309020205020404" pitchFamily="49" charset="0"/>
              <a:cs typeface="Courier New" panose="02070309020205020404" pitchFamily="49" charset="0"/>
            </a:endParaRPr>
          </a:p>
          <a:p>
            <a:pPr lvl="0">
              <a:spcBef>
                <a:spcPts val="600"/>
              </a:spcBef>
              <a:spcAft>
                <a:spcPts val="0"/>
              </a:spcAft>
              <a:buClr>
                <a:srgbClr val="BFBFBF"/>
              </a:buClr>
              <a:buSzPts val="2800"/>
              <a:buFont typeface="Courier New" panose="02070309020205020404" pitchFamily="49" charset="0"/>
              <a:buChar char="o"/>
            </a:pPr>
            <a:r>
              <a:rPr lang="en-US" dirty="0" err="1">
                <a:solidFill>
                  <a:srgbClr val="FFFFFF"/>
                </a:solidFill>
                <a:effectLst/>
                <a:ea typeface="Courier New" panose="02070309020205020404" pitchFamily="49" charset="0"/>
                <a:cs typeface="Courier New" panose="02070309020205020404" pitchFamily="49" charset="0"/>
              </a:rPr>
              <a:t>Rapporto</a:t>
            </a:r>
            <a:r>
              <a:rPr lang="en-US" dirty="0">
                <a:solidFill>
                  <a:srgbClr val="FFFFFF"/>
                </a:solidFill>
                <a:effectLst/>
                <a:ea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solidFill>
                  <a:srgbClr val="FFFFFF"/>
                </a:solidFill>
                <a:effectLst/>
                <a:ea typeface="Courier New" panose="02070309020205020404" pitchFamily="49" charset="0"/>
                <a:cs typeface="Courier New" panose="02070309020205020404" pitchFamily="49" charset="0"/>
              </a:rPr>
              <a:t>orale</a:t>
            </a:r>
            <a:endParaRPr lang="it-IT" dirty="0">
              <a:solidFill>
                <a:srgbClr val="FFFFFF"/>
              </a:solidFill>
              <a:effectLst/>
              <a:ea typeface="Courier New" panose="02070309020205020404" pitchFamily="49" charset="0"/>
              <a:cs typeface="Courier New" panose="02070309020205020404" pitchFamily="49" charset="0"/>
            </a:endParaRPr>
          </a:p>
          <a:p>
            <a:pPr lvl="0">
              <a:spcBef>
                <a:spcPts val="600"/>
              </a:spcBef>
              <a:spcAft>
                <a:spcPts val="0"/>
              </a:spcAft>
              <a:buClr>
                <a:srgbClr val="BFBFBF"/>
              </a:buClr>
              <a:buSzPts val="2800"/>
              <a:buFont typeface="Courier New" panose="02070309020205020404" pitchFamily="49" charset="0"/>
              <a:buChar char="o"/>
            </a:pPr>
            <a:r>
              <a:rPr lang="en-US" dirty="0" err="1">
                <a:solidFill>
                  <a:srgbClr val="FFFFFF"/>
                </a:solidFill>
                <a:effectLst/>
                <a:ea typeface="Courier New" panose="02070309020205020404" pitchFamily="49" charset="0"/>
                <a:cs typeface="Courier New" panose="02070309020205020404" pitchFamily="49" charset="0"/>
              </a:rPr>
              <a:t>Rapporto</a:t>
            </a:r>
            <a:r>
              <a:rPr lang="en-US" dirty="0">
                <a:solidFill>
                  <a:srgbClr val="FFFFFF"/>
                </a:solidFill>
                <a:effectLst/>
                <a:ea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>
                <a:solidFill>
                  <a:srgbClr val="FFFFFF"/>
                </a:solidFill>
                <a:effectLst/>
                <a:ea typeface="Courier New" panose="02070309020205020404" pitchFamily="49" charset="0"/>
                <a:cs typeface="Courier New" panose="02070309020205020404" pitchFamily="49" charset="0"/>
              </a:rPr>
              <a:t>vaginale</a:t>
            </a:r>
            <a:r>
              <a:rPr lang="en-US" dirty="0">
                <a:solidFill>
                  <a:srgbClr val="FFFFFF"/>
                </a:solidFill>
                <a:effectLst/>
                <a:ea typeface="Courier New" panose="02070309020205020404" pitchFamily="49" charset="0"/>
                <a:cs typeface="Courier New" panose="02070309020205020404" pitchFamily="49" charset="0"/>
              </a:rPr>
              <a:t>  </a:t>
            </a:r>
            <a:endParaRPr lang="it-IT" dirty="0">
              <a:solidFill>
                <a:srgbClr val="FFFFFF"/>
              </a:solidFill>
              <a:effectLst/>
              <a:ea typeface="Courier New" panose="02070309020205020404" pitchFamily="49" charset="0"/>
              <a:cs typeface="Courier New" panose="02070309020205020404" pitchFamily="49" charset="0"/>
            </a:endParaRPr>
          </a:p>
          <a:p>
            <a:pPr lvl="0">
              <a:spcBef>
                <a:spcPts val="600"/>
              </a:spcBef>
              <a:spcAft>
                <a:spcPts val="0"/>
              </a:spcAft>
              <a:buClr>
                <a:srgbClr val="BFBFBF"/>
              </a:buClr>
              <a:buSzPts val="2800"/>
              <a:buFont typeface="Courier New" panose="02070309020205020404" pitchFamily="49" charset="0"/>
              <a:buChar char="o"/>
            </a:pPr>
            <a:r>
              <a:rPr lang="en-US" dirty="0" err="1">
                <a:solidFill>
                  <a:srgbClr val="FFFFFF"/>
                </a:solidFill>
                <a:effectLst/>
                <a:ea typeface="Courier New" panose="02070309020205020404" pitchFamily="49" charset="0"/>
                <a:cs typeface="Courier New" panose="02070309020205020404" pitchFamily="49" charset="0"/>
              </a:rPr>
              <a:t>Rapporto</a:t>
            </a:r>
            <a:r>
              <a:rPr lang="en-US" dirty="0">
                <a:solidFill>
                  <a:srgbClr val="FFFFFF"/>
                </a:solidFill>
                <a:effectLst/>
                <a:ea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solidFill>
                  <a:srgbClr val="FFFFFF"/>
                </a:solidFill>
                <a:effectLst/>
                <a:ea typeface="Courier New" panose="02070309020205020404" pitchFamily="49" charset="0"/>
                <a:cs typeface="Courier New" panose="02070309020205020404" pitchFamily="49" charset="0"/>
              </a:rPr>
              <a:t>anale</a:t>
            </a:r>
            <a:r>
              <a:rPr lang="en-US" dirty="0">
                <a:solidFill>
                  <a:srgbClr val="FFFFFF"/>
                </a:solidFill>
                <a:effectLst/>
                <a:ea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lang="it-IT" dirty="0">
              <a:solidFill>
                <a:srgbClr val="FFFFFF"/>
              </a:solidFill>
              <a:effectLst/>
              <a:ea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it-IT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031098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D4993743-B10A-433C-9996-3035D2C3A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45">
            <a:extLst>
              <a:ext uri="{FF2B5EF4-FFF2-40B4-BE49-F238E27FC236}">
                <a16:creationId xmlns:a16="http://schemas.microsoft.com/office/drawing/2014/main" id="{BB3B8946-A0AA-42D4-8A24-639DC6EA17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1022350"/>
            <a:ext cx="709612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Freeform 46">
            <a:extLst>
              <a:ext uri="{FF2B5EF4-FFF2-40B4-BE49-F238E27FC236}">
                <a16:creationId xmlns:a16="http://schemas.microsoft.com/office/drawing/2014/main" id="{AB1038E6-06EF-4DCB-B52E-D3825C50F7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837744"/>
            <a:ext cx="403225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Freeform 47">
            <a:extLst>
              <a:ext uri="{FF2B5EF4-FFF2-40B4-BE49-F238E27FC236}">
                <a16:creationId xmlns:a16="http://schemas.microsoft.com/office/drawing/2014/main" id="{5C7EF35C-8B7D-4026-8F09-8B2B225057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660" y="640894"/>
            <a:ext cx="168275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Freeform 44">
            <a:extLst>
              <a:ext uri="{FF2B5EF4-FFF2-40B4-BE49-F238E27FC236}">
                <a16:creationId xmlns:a16="http://schemas.microsoft.com/office/drawing/2014/main" id="{5F24A71D-C0A9-49AC-B2D1-5A9EA2BD38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7348538" y="635716"/>
            <a:ext cx="328612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14280C55-570C-4284-9850-B2BA33DB67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055" y="635715"/>
            <a:ext cx="7033095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79FAEC00-9A2C-4651-902C-DC203F54C6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760" y="804328"/>
            <a:ext cx="6091312" cy="1205821"/>
          </a:xfrm>
        </p:spPr>
        <p:txBody>
          <a:bodyPr>
            <a:noAutofit/>
          </a:bodyPr>
          <a:lstStyle/>
          <a:p>
            <a:r>
              <a:rPr lang="it-IT" b="1" dirty="0">
                <a:solidFill>
                  <a:srgbClr val="FEFFFF"/>
                </a:solidFill>
              </a:rPr>
              <a:t>BLOCCO: SECONDO </a:t>
            </a:r>
            <a:r>
              <a:rPr lang="en-US" b="1" dirty="0">
                <a:solidFill>
                  <a:srgbClr val="FEFFFF"/>
                </a:solidFill>
                <a:cs typeface="Times New Roman" panose="02020603050405020304" pitchFamily="18" charset="0"/>
              </a:rPr>
              <a:t>LOCKDOWN</a:t>
            </a:r>
            <a:endParaRPr lang="it-IT" b="1" dirty="0">
              <a:solidFill>
                <a:srgbClr val="FEFFFF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3D81048-573B-43A2-87F9-BB686E29F6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2189" y="2494450"/>
            <a:ext cx="5773883" cy="35631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2400" dirty="0"/>
              <a:t>Temi affrontati in questo blocco:</a:t>
            </a:r>
          </a:p>
          <a:p>
            <a:r>
              <a:rPr lang="it-IT" sz="2400" dirty="0"/>
              <a:t>Protezioni;</a:t>
            </a:r>
          </a:p>
          <a:p>
            <a:r>
              <a:rPr lang="it-IT" sz="2400" dirty="0"/>
              <a:t>Modalità di vivere la sessualità individuale; </a:t>
            </a:r>
          </a:p>
          <a:p>
            <a:r>
              <a:rPr lang="it-IT" sz="2400" dirty="0"/>
              <a:t>Modalità di vivere la sessualità di coppia;</a:t>
            </a:r>
          </a:p>
          <a:p>
            <a:r>
              <a:rPr lang="it-IT" sz="2400" dirty="0"/>
              <a:t>Cambiamenti rispetto al periodo </a:t>
            </a:r>
            <a:r>
              <a:rPr lang="it-IT" sz="2400" dirty="0" err="1"/>
              <a:t>pre</a:t>
            </a:r>
            <a:r>
              <a:rPr lang="it-IT" sz="2400" dirty="0"/>
              <a:t>-quarantena; </a:t>
            </a:r>
          </a:p>
          <a:p>
            <a:r>
              <a:rPr lang="it-IT" sz="2400" dirty="0"/>
              <a:t>Fattori che hanno influenzato i cambiamenti nella sessualità.</a:t>
            </a:r>
          </a:p>
          <a:p>
            <a:pPr marL="0" indent="0">
              <a:buNone/>
            </a:pPr>
            <a:endParaRPr lang="it-IT" sz="2400" dirty="0"/>
          </a:p>
          <a:p>
            <a:endParaRPr lang="it-IT" sz="2400" dirty="0"/>
          </a:p>
        </p:txBody>
      </p:sp>
      <p:pic>
        <p:nvPicPr>
          <p:cNvPr id="4" name="Elemento grafico 3" descr="Viso con mascherina con riempimento a tinta unita">
            <a:extLst>
              <a:ext uri="{FF2B5EF4-FFF2-40B4-BE49-F238E27FC236}">
                <a16:creationId xmlns:a16="http://schemas.microsoft.com/office/drawing/2014/main" id="{CEDB521A-CBCF-499D-A702-89AED153D9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43093" y="633852"/>
            <a:ext cx="2706632" cy="2706632"/>
          </a:xfrm>
          <a:prstGeom prst="rect">
            <a:avLst/>
          </a:prstGeom>
        </p:spPr>
      </p:pic>
      <p:pic>
        <p:nvPicPr>
          <p:cNvPr id="6" name="Elemento grafico 5" descr="Immunità con riempimento a tinta unita">
            <a:extLst>
              <a:ext uri="{FF2B5EF4-FFF2-40B4-BE49-F238E27FC236}">
                <a16:creationId xmlns:a16="http://schemas.microsoft.com/office/drawing/2014/main" id="{D721DAD6-4E2E-4CA1-BE66-ADAB1CB0276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316150" y="3511296"/>
            <a:ext cx="2757470" cy="2757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85870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Flowchart: Document 34">
            <a:extLst>
              <a:ext uri="{FF2B5EF4-FFF2-40B4-BE49-F238E27FC236}">
                <a16:creationId xmlns:a16="http://schemas.microsoft.com/office/drawing/2014/main" id="{D12DDE76-C203-4047-9998-63900085B5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8175" y="0"/>
            <a:ext cx="3248025" cy="3400426"/>
          </a:xfrm>
          <a:prstGeom prst="flowChartDocumen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F74D60C5-E826-453E-B941-09E0BEB429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1162"/>
            <a:ext cx="2840182" cy="237114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ESEMPI</a:t>
            </a:r>
            <a:br>
              <a:rPr lang="en-US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DOMANDE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6C8448DF-2962-4827-B8B2-BC37149D7FAB}"/>
              </a:ext>
            </a:extLst>
          </p:cNvPr>
          <p:cNvSpPr txBox="1"/>
          <p:nvPr/>
        </p:nvSpPr>
        <p:spPr>
          <a:xfrm>
            <a:off x="923587" y="3756680"/>
            <a:ext cx="2669407" cy="1375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1600" dirty="0"/>
          </a:p>
        </p:txBody>
      </p:sp>
      <p:graphicFrame>
        <p:nvGraphicFramePr>
          <p:cNvPr id="5" name="Tabella 4">
            <a:extLst>
              <a:ext uri="{FF2B5EF4-FFF2-40B4-BE49-F238E27FC236}">
                <a16:creationId xmlns:a16="http://schemas.microsoft.com/office/drawing/2014/main" id="{21E69059-F397-42AB-9C87-C73C4DA98C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2454273"/>
              </p:ext>
            </p:extLst>
          </p:nvPr>
        </p:nvGraphicFramePr>
        <p:xfrm>
          <a:off x="4500105" y="1430966"/>
          <a:ext cx="7053720" cy="4956582"/>
        </p:xfrm>
        <a:graphic>
          <a:graphicData uri="http://schemas.openxmlformats.org/drawingml/2006/table">
            <a:tbl>
              <a:tblPr firstRow="1" firstCol="1" lastRow="1" lastCol="1">
                <a:tableStyleId>{2D5ABB26-0587-4C30-8999-92F81FD0307C}</a:tableStyleId>
              </a:tblPr>
              <a:tblGrid>
                <a:gridCol w="1741669">
                  <a:extLst>
                    <a:ext uri="{9D8B030D-6E8A-4147-A177-3AD203B41FA5}">
                      <a16:colId xmlns:a16="http://schemas.microsoft.com/office/drawing/2014/main" val="1732419852"/>
                    </a:ext>
                  </a:extLst>
                </a:gridCol>
                <a:gridCol w="1785191">
                  <a:extLst>
                    <a:ext uri="{9D8B030D-6E8A-4147-A177-3AD203B41FA5}">
                      <a16:colId xmlns:a16="http://schemas.microsoft.com/office/drawing/2014/main" val="2182644441"/>
                    </a:ext>
                  </a:extLst>
                </a:gridCol>
                <a:gridCol w="1763430">
                  <a:extLst>
                    <a:ext uri="{9D8B030D-6E8A-4147-A177-3AD203B41FA5}">
                      <a16:colId xmlns:a16="http://schemas.microsoft.com/office/drawing/2014/main" val="450548247"/>
                    </a:ext>
                  </a:extLst>
                </a:gridCol>
                <a:gridCol w="1763430">
                  <a:extLst>
                    <a:ext uri="{9D8B030D-6E8A-4147-A177-3AD203B41FA5}">
                      <a16:colId xmlns:a16="http://schemas.microsoft.com/office/drawing/2014/main" val="2696387324"/>
                    </a:ext>
                  </a:extLst>
                </a:gridCol>
              </a:tblGrid>
              <a:tr h="6340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it-IT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27305" marB="73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dirty="0" err="1">
                          <a:effectLst/>
                        </a:rPr>
                        <a:t>Aumento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endParaRPr lang="it-IT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27305" marB="73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dirty="0" err="1">
                          <a:effectLst/>
                        </a:rPr>
                        <a:t>Diminuzione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endParaRPr lang="it-IT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27305" marB="73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dirty="0" err="1">
                          <a:effectLst/>
                        </a:rPr>
                        <a:t>Nessun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cambiamento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endParaRPr lang="it-IT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27305" marB="73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1417865"/>
                  </a:ext>
                </a:extLst>
              </a:tr>
              <a:tr h="3840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dirty="0" err="1">
                          <a:effectLst/>
                        </a:rPr>
                        <a:t>Desiderio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sessuale</a:t>
                      </a:r>
                      <a:r>
                        <a:rPr lang="en-US" sz="1400" dirty="0">
                          <a:effectLst/>
                        </a:rPr>
                        <a:t>  </a:t>
                      </a:r>
                      <a:endParaRPr lang="it-IT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27305" marB="73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it-IT" sz="1400"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73025" marR="73025" marT="27305" marB="73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it-IT" sz="1400"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73025" marR="73025" marT="27305" marB="73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it-IT" sz="1400"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73025" marR="73025" marT="27305" marB="73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89512647"/>
                  </a:ext>
                </a:extLst>
              </a:tr>
              <a:tr h="3840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dirty="0" err="1">
                          <a:effectLst/>
                        </a:rPr>
                        <a:t>Eccitazione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sessuale</a:t>
                      </a:r>
                      <a:endParaRPr lang="it-IT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27305" marB="73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it-IT" sz="1400"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73025" marR="73025" marT="27305" marB="73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it-IT" sz="1400"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73025" marR="73025" marT="27305" marB="73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it-IT" sz="1400"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73025" marR="73025" marT="27305" marB="73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9742200"/>
                  </a:ext>
                </a:extLst>
              </a:tr>
              <a:tr h="6340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dirty="0" err="1">
                          <a:effectLst/>
                        </a:rPr>
                        <a:t>Frequenza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dell'attività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sessuale</a:t>
                      </a:r>
                      <a:endParaRPr lang="it-IT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27305" marB="73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it-IT" sz="1400" dirty="0"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73025" marR="73025" marT="27305" marB="73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it-IT" sz="1400"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73025" marR="73025" marT="27305" marB="73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it-IT" sz="1400"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73025" marR="73025" marT="27305" marB="73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04600962"/>
                  </a:ext>
                </a:extLst>
              </a:tr>
              <a:tr h="6340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dirty="0" err="1">
                          <a:effectLst/>
                        </a:rPr>
                        <a:t>Frequenza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dell’orgasmo</a:t>
                      </a:r>
                      <a:endParaRPr lang="it-IT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27305" marB="73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it-IT" sz="1400" dirty="0"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73025" marR="73025" marT="27305" marB="73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it-IT" sz="1400"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73025" marR="73025" marT="27305" marB="73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it-IT" sz="1400"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73025" marR="73025" marT="27305" marB="73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5468143"/>
                  </a:ext>
                </a:extLst>
              </a:tr>
              <a:tr h="6340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dirty="0" err="1">
                          <a:effectLst/>
                        </a:rPr>
                        <a:t>Orgasmo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raggiunto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troppo</a:t>
                      </a:r>
                      <a:r>
                        <a:rPr lang="en-US" sz="1400" dirty="0">
                          <a:effectLst/>
                        </a:rPr>
                        <a:t> presto</a:t>
                      </a:r>
                      <a:endParaRPr lang="it-IT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27305" marB="73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it-IT" sz="1400" dirty="0"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73025" marR="73025" marT="27305" marB="73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it-IT" sz="1400"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73025" marR="73025" marT="27305" marB="73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it-IT" sz="1400"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73025" marR="73025" marT="27305" marB="73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2266656"/>
                  </a:ext>
                </a:extLst>
              </a:tr>
              <a:tr h="6340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dirty="0" err="1">
                          <a:effectLst/>
                        </a:rPr>
                        <a:t>Orgasmo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raggiunto</a:t>
                      </a:r>
                      <a:r>
                        <a:rPr lang="en-US" sz="1400" dirty="0">
                          <a:effectLst/>
                        </a:rPr>
                        <a:t> con </a:t>
                      </a:r>
                      <a:r>
                        <a:rPr lang="en-US" sz="1400" dirty="0" err="1">
                          <a:effectLst/>
                        </a:rPr>
                        <a:t>difficoltà</a:t>
                      </a:r>
                      <a:endParaRPr lang="it-IT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27305" marB="73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it-IT" sz="1400"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73025" marR="73025" marT="27305" marB="73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it-IT" sz="1400" dirty="0"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73025" marR="73025" marT="27305" marB="73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it-IT" sz="1400"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73025" marR="73025" marT="27305" marB="73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60633300"/>
                  </a:ext>
                </a:extLst>
              </a:tr>
              <a:tr h="6340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dirty="0" err="1">
                          <a:effectLst/>
                        </a:rPr>
                        <a:t>Soddisfazione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sessuale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</a:p>
                  </a:txBody>
                  <a:tcPr marL="73025" marR="73025" marT="27305" marB="73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it-IT" sz="1400"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73025" marR="73025" marT="27305" marB="73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it-IT" sz="1400" dirty="0"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73025" marR="73025" marT="27305" marB="73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it-IT" sz="1400" dirty="0"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73025" marR="73025" marT="27305" marB="73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27232627"/>
                  </a:ext>
                </a:extLst>
              </a:tr>
              <a:tr h="3840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dirty="0" err="1">
                          <a:effectLst/>
                        </a:rPr>
                        <a:t>Masturbazione</a:t>
                      </a:r>
                      <a:endParaRPr lang="it-IT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27305" marB="73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it-IT" sz="1400"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73025" marR="73025" marT="27305" marB="73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it-IT" sz="1400"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73025" marR="73025" marT="27305" marB="73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it-IT" sz="1400" dirty="0"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73025" marR="73025" marT="27305" marB="73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5470712"/>
                  </a:ext>
                </a:extLst>
              </a:tr>
            </a:tbl>
          </a:graphicData>
        </a:graphic>
      </p:graphicFrame>
      <p:sp>
        <p:nvSpPr>
          <p:cNvPr id="10" name="CasellaDiTesto 9">
            <a:extLst>
              <a:ext uri="{FF2B5EF4-FFF2-40B4-BE49-F238E27FC236}">
                <a16:creationId xmlns:a16="http://schemas.microsoft.com/office/drawing/2014/main" id="{F0A0C47B-FA6F-40FB-B832-D4503E78BC00}"/>
              </a:ext>
            </a:extLst>
          </p:cNvPr>
          <p:cNvSpPr txBox="1"/>
          <p:nvPr/>
        </p:nvSpPr>
        <p:spPr>
          <a:xfrm>
            <a:off x="291548" y="3571588"/>
            <a:ext cx="3790122" cy="26157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it-IT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Ripensando a com’era la Sua vita sessuale prima della pandemia, ha notato dei cambiamenti durante il secondo </a:t>
            </a:r>
            <a:r>
              <a:rPr lang="it-IT" sz="24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lockdown</a:t>
            </a:r>
            <a:r>
              <a:rPr lang="it-IT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rispetto a:</a:t>
            </a:r>
          </a:p>
        </p:txBody>
      </p:sp>
    </p:spTree>
    <p:extLst>
      <p:ext uri="{BB962C8B-B14F-4D97-AF65-F5344CB8AC3E}">
        <p14:creationId xmlns:p14="http://schemas.microsoft.com/office/powerpoint/2010/main" val="391818997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0" name="Rectangle 39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1022350"/>
            <a:ext cx="709612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837744"/>
            <a:ext cx="403225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660" y="640894"/>
            <a:ext cx="168275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223203" y="635716"/>
            <a:ext cx="328612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055" y="635715"/>
            <a:ext cx="10907863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389D1321-6DED-4D7C-9A04-67538EB349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8506" y="800392"/>
            <a:ext cx="10264697" cy="1212102"/>
          </a:xfrm>
        </p:spPr>
        <p:txBody>
          <a:bodyPr>
            <a:normAutofit/>
          </a:bodyPr>
          <a:lstStyle/>
          <a:p>
            <a:r>
              <a:rPr lang="it-IT" sz="4000" b="1">
                <a:solidFill>
                  <a:srgbClr val="FFFFFF"/>
                </a:solidFill>
              </a:rPr>
              <a:t>STANDARD: DOMANDE CONCLUSIVE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3BCA40E-5D58-4D6F-9307-13C439A799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7624" y="2490436"/>
            <a:ext cx="9708995" cy="3567173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it-IT" sz="2400" dirty="0"/>
              <a:t>Alcuni item sono stati presi dalle seguenti scale standardizzate:</a:t>
            </a:r>
          </a:p>
          <a:p>
            <a:r>
              <a:rPr lang="it-IT" sz="2400" dirty="0"/>
              <a:t>BISF </a:t>
            </a:r>
            <a:r>
              <a:rPr lang="it-IT" sz="2400" dirty="0">
                <a:sym typeface="Wingdings" panose="05000000000000000000" pitchFamily="2" charset="2"/>
              </a:rPr>
              <a:t> </a:t>
            </a:r>
            <a:r>
              <a:rPr lang="it-IT" sz="2400" i="1" dirty="0">
                <a:sym typeface="Wingdings" panose="05000000000000000000" pitchFamily="2" charset="2"/>
              </a:rPr>
              <a:t>T</a:t>
            </a:r>
            <a:r>
              <a:rPr lang="en-US" sz="2400" i="1" dirty="0">
                <a:sym typeface="Wingdings" panose="05000000000000000000" pitchFamily="2" charset="2"/>
              </a:rPr>
              <a:t>he Brief Index of Sexual Functioning;</a:t>
            </a:r>
            <a:endParaRPr lang="it-IT" sz="2400" i="1" dirty="0"/>
          </a:p>
          <a:p>
            <a:r>
              <a:rPr lang="it-IT" sz="2400" dirty="0"/>
              <a:t>DASS-21</a:t>
            </a:r>
            <a:r>
              <a:rPr lang="it-IT" sz="2400" dirty="0">
                <a:sym typeface="Wingdings" panose="05000000000000000000" pitchFamily="2" charset="2"/>
              </a:rPr>
              <a:t> </a:t>
            </a:r>
            <a:r>
              <a:rPr lang="it-IT" sz="2400" i="1" dirty="0" err="1"/>
              <a:t>Depression</a:t>
            </a:r>
            <a:r>
              <a:rPr lang="it-IT" sz="2400" i="1" dirty="0"/>
              <a:t> </a:t>
            </a:r>
            <a:r>
              <a:rPr lang="it-IT" sz="2400" i="1" dirty="0" err="1"/>
              <a:t>Anxiety</a:t>
            </a:r>
            <a:r>
              <a:rPr lang="it-IT" sz="2400" i="1" dirty="0"/>
              <a:t> Stress Scales-21;</a:t>
            </a:r>
          </a:p>
          <a:p>
            <a:r>
              <a:rPr lang="it-IT" sz="2400" dirty="0"/>
              <a:t>QMI </a:t>
            </a:r>
            <a:r>
              <a:rPr lang="it-IT" sz="2400" dirty="0">
                <a:sym typeface="Wingdings" panose="05000000000000000000" pitchFamily="2" charset="2"/>
              </a:rPr>
              <a:t> </a:t>
            </a:r>
            <a:r>
              <a:rPr lang="it-IT" sz="2400" i="1" dirty="0">
                <a:sym typeface="Wingdings" panose="05000000000000000000" pitchFamily="2" charset="2"/>
              </a:rPr>
              <a:t>Questionario sulla qualità della relazione di coppia;</a:t>
            </a:r>
            <a:endParaRPr lang="it-IT" sz="2400" i="1" dirty="0"/>
          </a:p>
        </p:txBody>
      </p:sp>
    </p:spTree>
    <p:extLst>
      <p:ext uri="{BB962C8B-B14F-4D97-AF65-F5344CB8AC3E}">
        <p14:creationId xmlns:p14="http://schemas.microsoft.com/office/powerpoint/2010/main" val="13283357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D4993743-B10A-433C-9996-3035D2C3A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 45">
            <a:extLst>
              <a:ext uri="{FF2B5EF4-FFF2-40B4-BE49-F238E27FC236}">
                <a16:creationId xmlns:a16="http://schemas.microsoft.com/office/drawing/2014/main" id="{BB3B8946-A0AA-42D4-8A24-639DC6EA17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1022350"/>
            <a:ext cx="709612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Freeform 46">
            <a:extLst>
              <a:ext uri="{FF2B5EF4-FFF2-40B4-BE49-F238E27FC236}">
                <a16:creationId xmlns:a16="http://schemas.microsoft.com/office/drawing/2014/main" id="{AB1038E6-06EF-4DCB-B52E-D3825C50F7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837744"/>
            <a:ext cx="403225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Freeform 47">
            <a:extLst>
              <a:ext uri="{FF2B5EF4-FFF2-40B4-BE49-F238E27FC236}">
                <a16:creationId xmlns:a16="http://schemas.microsoft.com/office/drawing/2014/main" id="{5C7EF35C-8B7D-4026-8F09-8B2B225057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660" y="640894"/>
            <a:ext cx="168275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Freeform 44">
            <a:extLst>
              <a:ext uri="{FF2B5EF4-FFF2-40B4-BE49-F238E27FC236}">
                <a16:creationId xmlns:a16="http://schemas.microsoft.com/office/drawing/2014/main" id="{5F24A71D-C0A9-49AC-B2D1-5A9EA2BD38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7348538" y="635716"/>
            <a:ext cx="328612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14280C55-570C-4284-9850-B2BA33DB67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055" y="635715"/>
            <a:ext cx="7033095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040148EF-3EF1-4396-B9D8-8E28538995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760" y="804328"/>
            <a:ext cx="6091312" cy="1205821"/>
          </a:xfrm>
        </p:spPr>
        <p:txBody>
          <a:bodyPr>
            <a:normAutofit/>
          </a:bodyPr>
          <a:lstStyle/>
          <a:p>
            <a:r>
              <a:rPr lang="it-IT" dirty="0">
                <a:solidFill>
                  <a:srgbClr val="FEFFFF"/>
                </a:solidFill>
              </a:rPr>
              <a:t>OBIETTIVO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BEC8386-018F-4CA2-A256-2044195B6C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2189" y="2494450"/>
            <a:ext cx="5773883" cy="3563159"/>
          </a:xfrm>
        </p:spPr>
        <p:txBody>
          <a:bodyPr>
            <a:normAutofit/>
          </a:bodyPr>
          <a:lstStyle/>
          <a:p>
            <a:r>
              <a:rPr lang="it-IT" sz="2000" dirty="0"/>
              <a:t>Indagare cambiamenti nella sessualità nelle coppie nate durante il periodo di pandemia. </a:t>
            </a:r>
          </a:p>
          <a:p>
            <a:r>
              <a:rPr lang="it-IT" sz="2000" dirty="0"/>
              <a:t>Confrontare questi cambiamenti mettendo in relazione tra loro primo </a:t>
            </a:r>
            <a:r>
              <a:rPr lang="it-IT" sz="2000" dirty="0" err="1"/>
              <a:t>lockdown</a:t>
            </a:r>
            <a:r>
              <a:rPr lang="it-IT" sz="2000" dirty="0"/>
              <a:t>, periodo estivo e secondo </a:t>
            </a:r>
            <a:r>
              <a:rPr lang="it-IT" sz="2000" dirty="0" err="1"/>
              <a:t>lockdown</a:t>
            </a:r>
            <a:r>
              <a:rPr lang="it-IT" sz="2000" dirty="0"/>
              <a:t>.</a:t>
            </a:r>
          </a:p>
          <a:p>
            <a:r>
              <a:rPr lang="it-IT" sz="2000" dirty="0"/>
              <a:t>Vedendo se la paura del contagio e la mancanza dei contatti sociali abbiano influito o meno sulla:  </a:t>
            </a:r>
          </a:p>
          <a:p>
            <a:pPr lvl="1"/>
            <a:r>
              <a:rPr lang="it-IT" sz="2000" dirty="0"/>
              <a:t>Sessualità di coppia</a:t>
            </a:r>
          </a:p>
          <a:p>
            <a:pPr lvl="1"/>
            <a:r>
              <a:rPr lang="it-IT" sz="2000" dirty="0"/>
              <a:t>Sessualità individuale</a:t>
            </a:r>
          </a:p>
          <a:p>
            <a:endParaRPr lang="it-IT" sz="2000" dirty="0"/>
          </a:p>
        </p:txBody>
      </p:sp>
      <p:pic>
        <p:nvPicPr>
          <p:cNvPr id="7" name="Elemento grafico 6" descr="Viso con mascherina con riempimento a tinta unita">
            <a:extLst>
              <a:ext uri="{FF2B5EF4-FFF2-40B4-BE49-F238E27FC236}">
                <a16:creationId xmlns:a16="http://schemas.microsoft.com/office/drawing/2014/main" id="{05232F2B-6104-4770-97AC-AF79809968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43093" y="633852"/>
            <a:ext cx="2706632" cy="2706632"/>
          </a:xfrm>
          <a:prstGeom prst="rect">
            <a:avLst/>
          </a:prstGeom>
        </p:spPr>
      </p:pic>
      <p:pic>
        <p:nvPicPr>
          <p:cNvPr id="11" name="Elemento grafico 10" descr="Maschera chirurgica con riempimento a tinta unita">
            <a:extLst>
              <a:ext uri="{FF2B5EF4-FFF2-40B4-BE49-F238E27FC236}">
                <a16:creationId xmlns:a16="http://schemas.microsoft.com/office/drawing/2014/main" id="{27CAAB6D-03CE-4B6D-B973-9F6EC08671D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316150" y="3511296"/>
            <a:ext cx="2757470" cy="2757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0691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lowchart: Document 12">
            <a:extLst>
              <a:ext uri="{FF2B5EF4-FFF2-40B4-BE49-F238E27FC236}">
                <a16:creationId xmlns:a16="http://schemas.microsoft.com/office/drawing/2014/main" id="{D12DDE76-C203-4047-9998-63900085B5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8175" y="0"/>
            <a:ext cx="3248025" cy="3400426"/>
          </a:xfrm>
          <a:prstGeom prst="flowChartDocumen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7521F4E6-117C-404E-9E48-DDA476B88D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1162"/>
            <a:ext cx="2840182" cy="237114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fontAlgn="base">
              <a:spcAft>
                <a:spcPct val="0"/>
              </a:spcAft>
              <a:buClrTx/>
              <a:buSzTx/>
              <a:tabLst/>
            </a:pPr>
            <a:r>
              <a:rPr kumimoji="0" lang="en-US" altLang="it-IT" b="0" i="0" u="none" strike="noStrike" kern="1200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ESEMPIO BISF</a:t>
            </a:r>
          </a:p>
        </p:txBody>
      </p:sp>
      <p:graphicFrame>
        <p:nvGraphicFramePr>
          <p:cNvPr id="8" name="Segnaposto contenuto 7">
            <a:extLst>
              <a:ext uri="{FF2B5EF4-FFF2-40B4-BE49-F238E27FC236}">
                <a16:creationId xmlns:a16="http://schemas.microsoft.com/office/drawing/2014/main" id="{FBF15B76-C0A8-4EE7-A904-43DA265224C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459364"/>
              </p:ext>
            </p:extLst>
          </p:nvPr>
        </p:nvGraphicFramePr>
        <p:xfrm>
          <a:off x="4086225" y="1118196"/>
          <a:ext cx="7546746" cy="4966206"/>
        </p:xfrm>
        <a:graphic>
          <a:graphicData uri="http://schemas.openxmlformats.org/drawingml/2006/table">
            <a:tbl>
              <a:tblPr firstRow="1" firstCol="1" lastRow="1" lastCol="1">
                <a:tableStyleId>{2D5ABB26-0587-4C30-8999-92F81FD0307C}</a:tableStyleId>
              </a:tblPr>
              <a:tblGrid>
                <a:gridCol w="1967581">
                  <a:extLst>
                    <a:ext uri="{9D8B030D-6E8A-4147-A177-3AD203B41FA5}">
                      <a16:colId xmlns:a16="http://schemas.microsoft.com/office/drawing/2014/main" val="491018865"/>
                    </a:ext>
                  </a:extLst>
                </a:gridCol>
                <a:gridCol w="1018042">
                  <a:extLst>
                    <a:ext uri="{9D8B030D-6E8A-4147-A177-3AD203B41FA5}">
                      <a16:colId xmlns:a16="http://schemas.microsoft.com/office/drawing/2014/main" val="4227956522"/>
                    </a:ext>
                  </a:extLst>
                </a:gridCol>
                <a:gridCol w="646745">
                  <a:extLst>
                    <a:ext uri="{9D8B030D-6E8A-4147-A177-3AD203B41FA5}">
                      <a16:colId xmlns:a16="http://schemas.microsoft.com/office/drawing/2014/main" val="3668013476"/>
                    </a:ext>
                  </a:extLst>
                </a:gridCol>
                <a:gridCol w="932554">
                  <a:extLst>
                    <a:ext uri="{9D8B030D-6E8A-4147-A177-3AD203B41FA5}">
                      <a16:colId xmlns:a16="http://schemas.microsoft.com/office/drawing/2014/main" val="276347607"/>
                    </a:ext>
                  </a:extLst>
                </a:gridCol>
                <a:gridCol w="1119107">
                  <a:extLst>
                    <a:ext uri="{9D8B030D-6E8A-4147-A177-3AD203B41FA5}">
                      <a16:colId xmlns:a16="http://schemas.microsoft.com/office/drawing/2014/main" val="1432687532"/>
                    </a:ext>
                  </a:extLst>
                </a:gridCol>
                <a:gridCol w="1119107">
                  <a:extLst>
                    <a:ext uri="{9D8B030D-6E8A-4147-A177-3AD203B41FA5}">
                      <a16:colId xmlns:a16="http://schemas.microsoft.com/office/drawing/2014/main" val="3193546741"/>
                    </a:ext>
                  </a:extLst>
                </a:gridCol>
                <a:gridCol w="743610">
                  <a:extLst>
                    <a:ext uri="{9D8B030D-6E8A-4147-A177-3AD203B41FA5}">
                      <a16:colId xmlns:a16="http://schemas.microsoft.com/office/drawing/2014/main" val="3690997610"/>
                    </a:ext>
                  </a:extLst>
                </a:gridCol>
              </a:tblGrid>
              <a:tr h="11445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b="1" cap="none" spc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400" b="1" cap="none" spc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44" marR="38773" marT="13413" marB="100594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600" b="1" cap="none" spc="0" dirty="0">
                          <a:solidFill>
                            <a:schemeClr val="tx1"/>
                          </a:solidFill>
                          <a:effectLst/>
                        </a:rPr>
                        <a:t>Non </a:t>
                      </a:r>
                      <a:r>
                        <a:rPr lang="en-US" sz="1600" b="1" cap="none" spc="0" dirty="0" err="1">
                          <a:solidFill>
                            <a:schemeClr val="tx1"/>
                          </a:solidFill>
                          <a:effectLst/>
                        </a:rPr>
                        <a:t>praticabile</a:t>
                      </a:r>
                      <a:endParaRPr lang="it-IT" sz="1600" b="1" cap="none" spc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44" marR="38773" marT="13413" marB="100594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600" b="1" cap="none" spc="0" dirty="0">
                          <a:solidFill>
                            <a:schemeClr val="tx1"/>
                          </a:solidFill>
                          <a:effectLst/>
                        </a:rPr>
                        <a:t>1= Per niente</a:t>
                      </a:r>
                      <a:endParaRPr lang="it-IT" sz="1600" b="1" cap="none" spc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44" marR="38773" marT="13413" marB="100594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600" b="1" cap="none" spc="0" dirty="0">
                          <a:solidFill>
                            <a:schemeClr val="tx1"/>
                          </a:solidFill>
                          <a:effectLst/>
                        </a:rPr>
                        <a:t>2= Circa </a:t>
                      </a:r>
                      <a:r>
                        <a:rPr lang="en-US" sz="1600" b="1" cap="none" spc="0" dirty="0" err="1">
                          <a:solidFill>
                            <a:schemeClr val="tx1"/>
                          </a:solidFill>
                          <a:effectLst/>
                        </a:rPr>
                        <a:t>metà</a:t>
                      </a:r>
                      <a:r>
                        <a:rPr lang="en-US" sz="1600" b="1" cap="none" spc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b="1" cap="none" spc="0" dirty="0" err="1">
                          <a:solidFill>
                            <a:schemeClr val="tx1"/>
                          </a:solidFill>
                          <a:effectLst/>
                        </a:rPr>
                        <a:t>delle</a:t>
                      </a:r>
                      <a:r>
                        <a:rPr lang="en-US" sz="1600" b="1" cap="none" spc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b="1" cap="none" spc="0" dirty="0" err="1">
                          <a:solidFill>
                            <a:schemeClr val="tx1"/>
                          </a:solidFill>
                          <a:effectLst/>
                        </a:rPr>
                        <a:t>occasioni</a:t>
                      </a:r>
                      <a:endParaRPr lang="it-IT" sz="1600" b="1" cap="none" spc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44" marR="38773" marT="13413" marB="100594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600" b="1" cap="none" spc="0" dirty="0">
                          <a:solidFill>
                            <a:schemeClr val="tx1"/>
                          </a:solidFill>
                          <a:effectLst/>
                        </a:rPr>
                        <a:t>3= Di </a:t>
                      </a:r>
                      <a:r>
                        <a:rPr lang="en-US" sz="1600" b="1" cap="none" spc="0" dirty="0" err="1">
                          <a:solidFill>
                            <a:schemeClr val="tx1"/>
                          </a:solidFill>
                          <a:effectLst/>
                        </a:rPr>
                        <a:t>solito</a:t>
                      </a:r>
                      <a:r>
                        <a:rPr lang="en-US" sz="1600" b="1" cap="none" spc="0" dirty="0">
                          <a:solidFill>
                            <a:schemeClr val="tx1"/>
                          </a:solidFill>
                          <a:effectLst/>
                        </a:rPr>
                        <a:t>, circa il 75% </a:t>
                      </a:r>
                      <a:r>
                        <a:rPr lang="en-US" sz="1600" b="1" cap="none" spc="0" dirty="0" err="1">
                          <a:solidFill>
                            <a:schemeClr val="tx1"/>
                          </a:solidFill>
                          <a:effectLst/>
                        </a:rPr>
                        <a:t>delle</a:t>
                      </a:r>
                      <a:r>
                        <a:rPr lang="en-US" sz="1600" b="1" cap="none" spc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b="1" cap="none" spc="0" dirty="0" err="1">
                          <a:solidFill>
                            <a:schemeClr val="tx1"/>
                          </a:solidFill>
                          <a:effectLst/>
                        </a:rPr>
                        <a:t>occasioni</a:t>
                      </a:r>
                      <a:endParaRPr lang="it-IT" sz="1600" b="1" cap="none" spc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44" marR="38773" marT="13413" marB="100594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600" b="1" cap="none" spc="0" dirty="0">
                          <a:solidFill>
                            <a:schemeClr val="tx1"/>
                          </a:solidFill>
                          <a:effectLst/>
                        </a:rPr>
                        <a:t>3= Di </a:t>
                      </a:r>
                      <a:r>
                        <a:rPr lang="en-US" sz="1600" b="1" cap="none" spc="0" dirty="0" err="1">
                          <a:solidFill>
                            <a:schemeClr val="tx1"/>
                          </a:solidFill>
                          <a:effectLst/>
                        </a:rPr>
                        <a:t>solito</a:t>
                      </a:r>
                      <a:r>
                        <a:rPr lang="en-US" sz="1600" b="1" cap="none" spc="0" dirty="0">
                          <a:solidFill>
                            <a:schemeClr val="tx1"/>
                          </a:solidFill>
                          <a:effectLst/>
                        </a:rPr>
                        <a:t>, circa il 75% </a:t>
                      </a:r>
                      <a:r>
                        <a:rPr lang="en-US" sz="1600" b="1" cap="none" spc="0" dirty="0" err="1">
                          <a:solidFill>
                            <a:schemeClr val="tx1"/>
                          </a:solidFill>
                          <a:effectLst/>
                        </a:rPr>
                        <a:t>delle</a:t>
                      </a:r>
                      <a:r>
                        <a:rPr lang="en-US" sz="1600" b="1" cap="none" spc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b="1" cap="none" spc="0" dirty="0" err="1">
                          <a:solidFill>
                            <a:schemeClr val="tx1"/>
                          </a:solidFill>
                          <a:effectLst/>
                        </a:rPr>
                        <a:t>occasioni</a:t>
                      </a:r>
                      <a:r>
                        <a:rPr lang="en-US" sz="1600" b="1" cap="none" spc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it-IT" sz="1600" b="1" cap="none" spc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44" marR="38773" marT="13413" marB="100594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en-US" sz="1600" b="1" cap="none" spc="0" dirty="0">
                          <a:solidFill>
                            <a:schemeClr val="tx1"/>
                          </a:solidFill>
                          <a:effectLst/>
                        </a:rPr>
                        <a:t>4= Sempre</a:t>
                      </a:r>
                      <a:endParaRPr lang="it-IT" sz="1600" b="1" cap="none" spc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44" marR="38773" marT="13413" marB="100594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6100721"/>
                  </a:ext>
                </a:extLst>
              </a:tr>
              <a:tr h="109110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600" b="1" cap="none" spc="0" dirty="0" err="1">
                          <a:solidFill>
                            <a:schemeClr val="tx1"/>
                          </a:solidFill>
                          <a:effectLst/>
                        </a:rPr>
                        <a:t>Sanguinamento</a:t>
                      </a:r>
                      <a:r>
                        <a:rPr lang="en-US" sz="1600" b="1" cap="none" spc="0" dirty="0">
                          <a:solidFill>
                            <a:schemeClr val="tx1"/>
                          </a:solidFill>
                          <a:effectLst/>
                        </a:rPr>
                        <a:t> o </a:t>
                      </a:r>
                      <a:r>
                        <a:rPr lang="en-US" sz="1600" b="1" cap="none" spc="0" dirty="0" err="1">
                          <a:solidFill>
                            <a:schemeClr val="tx1"/>
                          </a:solidFill>
                          <a:effectLst/>
                        </a:rPr>
                        <a:t>irritazione</a:t>
                      </a:r>
                      <a:r>
                        <a:rPr lang="en-US" sz="1600" b="1" cap="none" spc="0" dirty="0">
                          <a:solidFill>
                            <a:schemeClr val="tx1"/>
                          </a:solidFill>
                          <a:effectLst/>
                        </a:rPr>
                        <a:t> in </a:t>
                      </a:r>
                      <a:r>
                        <a:rPr lang="en-US" sz="1600" b="1" cap="none" spc="0" dirty="0" err="1">
                          <a:solidFill>
                            <a:schemeClr val="tx1"/>
                          </a:solidFill>
                          <a:effectLst/>
                        </a:rPr>
                        <a:t>seguito</a:t>
                      </a:r>
                      <a:r>
                        <a:rPr lang="en-US" sz="1600" b="1" cap="none" spc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b="1" cap="none" spc="0" dirty="0" err="1">
                          <a:solidFill>
                            <a:schemeClr val="tx1"/>
                          </a:solidFill>
                          <a:effectLst/>
                        </a:rPr>
                        <a:t>alla</a:t>
                      </a:r>
                      <a:r>
                        <a:rPr lang="en-US" sz="1600" b="1" cap="none" spc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b="1" cap="none" spc="0" dirty="0" err="1">
                          <a:solidFill>
                            <a:schemeClr val="tx1"/>
                          </a:solidFill>
                          <a:effectLst/>
                        </a:rPr>
                        <a:t>penetrazione</a:t>
                      </a:r>
                      <a:r>
                        <a:rPr lang="en-US" sz="1600" b="1" cap="none" spc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b="1" cap="none" spc="0" dirty="0" err="1">
                          <a:solidFill>
                            <a:schemeClr val="tx1"/>
                          </a:solidFill>
                          <a:effectLst/>
                        </a:rPr>
                        <a:t>vaginale</a:t>
                      </a:r>
                      <a:r>
                        <a:rPr lang="en-US" sz="1600" b="1" cap="none" spc="0" dirty="0">
                          <a:solidFill>
                            <a:schemeClr val="tx1"/>
                          </a:solidFill>
                          <a:effectLst/>
                        </a:rPr>
                        <a:t> o </a:t>
                      </a:r>
                      <a:r>
                        <a:rPr lang="en-US" sz="1600" b="1" cap="none" spc="0" dirty="0" err="1">
                          <a:solidFill>
                            <a:schemeClr val="tx1"/>
                          </a:solidFill>
                          <a:effectLst/>
                        </a:rPr>
                        <a:t>coito</a:t>
                      </a:r>
                      <a:endParaRPr lang="it-IT" sz="1600" b="1" cap="none" spc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44" marR="38773" marT="13413" marB="1005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cap="none" spc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400" cap="none" spc="0" dirty="0"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6944" marR="38773" marT="13413" marB="1005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cap="none" spc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400" cap="none" spc="0" dirty="0"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6944" marR="38773" marT="13413" marB="1005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cap="none" spc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400" cap="none" spc="0" dirty="0"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6944" marR="38773" marT="13413" marB="1005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cap="none" spc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400" cap="none" spc="0" dirty="0"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6944" marR="38773" marT="13413" marB="1005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cap="none" spc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400" cap="none" spc="0"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6944" marR="38773" marT="13413" marB="1005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b="1" cap="none" spc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400" b="1" cap="none" spc="0"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6944" marR="38773" marT="13413" marB="1005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48437525"/>
                  </a:ext>
                </a:extLst>
              </a:tr>
              <a:tr h="59517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600" b="1" cap="none" spc="0" dirty="0" err="1">
                          <a:solidFill>
                            <a:schemeClr val="tx1"/>
                          </a:solidFill>
                          <a:effectLst/>
                        </a:rPr>
                        <a:t>Scarsa</a:t>
                      </a:r>
                      <a:r>
                        <a:rPr lang="en-US" sz="1600" b="1" cap="none" spc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b="1" cap="none" spc="0" dirty="0" err="1">
                          <a:solidFill>
                            <a:schemeClr val="tx1"/>
                          </a:solidFill>
                          <a:effectLst/>
                        </a:rPr>
                        <a:t>lubrificazione</a:t>
                      </a:r>
                      <a:r>
                        <a:rPr lang="en-US" sz="1600" b="1" cap="none" spc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b="1" cap="none" spc="0" dirty="0" err="1">
                          <a:solidFill>
                            <a:schemeClr val="tx1"/>
                          </a:solidFill>
                          <a:effectLst/>
                        </a:rPr>
                        <a:t>vaginale</a:t>
                      </a:r>
                      <a:endParaRPr lang="it-IT" sz="1600" b="1" cap="none" spc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44" marR="38773" marT="13413" marB="1005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cap="none" spc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400" cap="none" spc="0"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6944" marR="38773" marT="13413" marB="1005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cap="none" spc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400" cap="none" spc="0" dirty="0"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6944" marR="38773" marT="13413" marB="1005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cap="none" spc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400" cap="none" spc="0" dirty="0"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6944" marR="38773" marT="13413" marB="1005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cap="none" spc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400" cap="none" spc="0" dirty="0"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6944" marR="38773" marT="13413" marB="1005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cap="none" spc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400" cap="none" spc="0" dirty="0"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6944" marR="38773" marT="13413" marB="1005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b="1" cap="none" spc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400" b="1" cap="none" spc="0"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6944" marR="38773" marT="13413" marB="1005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92550722"/>
                  </a:ext>
                </a:extLst>
              </a:tr>
              <a:tr h="84313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600" b="1" cap="none" spc="0" dirty="0" err="1">
                          <a:solidFill>
                            <a:schemeClr val="tx1"/>
                          </a:solidFill>
                          <a:effectLst/>
                        </a:rPr>
                        <a:t>Difficoltà</a:t>
                      </a:r>
                      <a:r>
                        <a:rPr lang="en-US" sz="1600" b="1" cap="none" spc="0" dirty="0">
                          <a:solidFill>
                            <a:schemeClr val="tx1"/>
                          </a:solidFill>
                          <a:effectLst/>
                        </a:rPr>
                        <a:t> a </a:t>
                      </a:r>
                      <a:r>
                        <a:rPr lang="en-US" sz="1600" b="1" cap="none" spc="0" dirty="0" err="1">
                          <a:solidFill>
                            <a:schemeClr val="tx1"/>
                          </a:solidFill>
                          <a:effectLst/>
                        </a:rPr>
                        <a:t>raggiungere</a:t>
                      </a:r>
                      <a:r>
                        <a:rPr lang="en-US" sz="1600" b="1" cap="none" spc="0" dirty="0">
                          <a:solidFill>
                            <a:schemeClr val="tx1"/>
                          </a:solidFill>
                          <a:effectLst/>
                        </a:rPr>
                        <a:t> o </a:t>
                      </a:r>
                      <a:r>
                        <a:rPr lang="en-US" sz="1600" b="1" cap="none" spc="0" dirty="0" err="1">
                          <a:solidFill>
                            <a:schemeClr val="tx1"/>
                          </a:solidFill>
                          <a:effectLst/>
                        </a:rPr>
                        <a:t>mantenere</a:t>
                      </a:r>
                      <a:r>
                        <a:rPr lang="en-US" sz="1600" b="1" cap="none" spc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b="1" cap="none" spc="0" dirty="0" err="1">
                          <a:solidFill>
                            <a:schemeClr val="tx1"/>
                          </a:solidFill>
                          <a:effectLst/>
                        </a:rPr>
                        <a:t>l'erezione</a:t>
                      </a:r>
                      <a:r>
                        <a:rPr lang="en-US" sz="1600" b="1" cap="none" spc="0" dirty="0">
                          <a:solidFill>
                            <a:schemeClr val="tx1"/>
                          </a:solidFill>
                          <a:effectLst/>
                        </a:rPr>
                        <a:t> [Solo per </a:t>
                      </a:r>
                      <a:r>
                        <a:rPr lang="en-US" sz="1600" b="1" cap="none" spc="0" dirty="0" err="1">
                          <a:solidFill>
                            <a:schemeClr val="tx1"/>
                          </a:solidFill>
                          <a:effectLst/>
                        </a:rPr>
                        <a:t>gli</a:t>
                      </a:r>
                      <a:r>
                        <a:rPr lang="en-US" sz="1600" b="1" cap="none" spc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b="1" cap="none" spc="0" dirty="0" err="1">
                          <a:solidFill>
                            <a:schemeClr val="tx1"/>
                          </a:solidFill>
                          <a:effectLst/>
                        </a:rPr>
                        <a:t>uomini</a:t>
                      </a:r>
                      <a:r>
                        <a:rPr lang="en-US" sz="1600" b="1" cap="none" spc="0" dirty="0">
                          <a:solidFill>
                            <a:schemeClr val="tx1"/>
                          </a:solidFill>
                          <a:effectLst/>
                        </a:rPr>
                        <a:t>]</a:t>
                      </a:r>
                      <a:endParaRPr lang="it-IT" sz="1600" b="1" cap="none" spc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44" marR="38773" marT="13413" marB="1005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cap="none" spc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400" cap="none" spc="0"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6944" marR="38773" marT="13413" marB="1005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cap="none" spc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400" cap="none" spc="0"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6944" marR="38773" marT="13413" marB="1005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cap="none" spc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400" cap="none" spc="0"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6944" marR="38773" marT="13413" marB="1005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cap="none" spc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400" cap="none" spc="0" dirty="0"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6944" marR="38773" marT="13413" marB="1005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cap="none" spc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400" cap="none" spc="0" dirty="0"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6944" marR="38773" marT="13413" marB="1005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b="1" cap="none" spc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400" b="1" cap="none" spc="0" dirty="0"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6944" marR="38773" marT="13413" marB="1005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6787667"/>
                  </a:ext>
                </a:extLst>
              </a:tr>
              <a:tr h="59517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600" b="1" cap="none" spc="0" dirty="0" err="1">
                          <a:solidFill>
                            <a:schemeClr val="tx1"/>
                          </a:solidFill>
                          <a:effectLst/>
                        </a:rPr>
                        <a:t>Penetrazione</a:t>
                      </a:r>
                      <a:r>
                        <a:rPr lang="en-US" sz="1600" b="1" cap="none" spc="0" dirty="0">
                          <a:solidFill>
                            <a:schemeClr val="tx1"/>
                          </a:solidFill>
                          <a:effectLst/>
                        </a:rPr>
                        <a:t> o </a:t>
                      </a:r>
                      <a:r>
                        <a:rPr lang="en-US" sz="1600" b="1" cap="none" spc="0" dirty="0" err="1">
                          <a:solidFill>
                            <a:schemeClr val="tx1"/>
                          </a:solidFill>
                          <a:effectLst/>
                        </a:rPr>
                        <a:t>coito</a:t>
                      </a:r>
                      <a:r>
                        <a:rPr lang="en-US" sz="1600" b="1" cap="none" spc="0" dirty="0">
                          <a:solidFill>
                            <a:schemeClr val="tx1"/>
                          </a:solidFill>
                          <a:effectLst/>
                        </a:rPr>
                        <a:t> doloroso</a:t>
                      </a:r>
                      <a:endParaRPr lang="it-IT" sz="1600" b="1" cap="none" spc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44" marR="38773" marT="13413" marB="1005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b="1" cap="none" spc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400" b="1" cap="none" spc="0"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6944" marR="38773" marT="13413" marB="1005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b="1" cap="none" spc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400" b="1" cap="none" spc="0"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6944" marR="38773" marT="13413" marB="1005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b="1" cap="none" spc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400" b="1" cap="none" spc="0"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6944" marR="38773" marT="13413" marB="1005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b="1" cap="none" spc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400" b="1" cap="none" spc="0"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6944" marR="38773" marT="13413" marB="1005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b="1" cap="none" spc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400" b="1" cap="none" spc="0" dirty="0"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6944" marR="38773" marT="13413" marB="1005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b="1" cap="none" spc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400" b="1" cap="none" spc="0" dirty="0"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6944" marR="38773" marT="13413" marB="1005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46162145"/>
                  </a:ext>
                </a:extLst>
              </a:tr>
            </a:tbl>
          </a:graphicData>
        </a:graphic>
      </p:graphicFrame>
      <p:sp>
        <p:nvSpPr>
          <p:cNvPr id="6" name="CasellaDiTesto 5">
            <a:extLst>
              <a:ext uri="{FF2B5EF4-FFF2-40B4-BE49-F238E27FC236}">
                <a16:creationId xmlns:a16="http://schemas.microsoft.com/office/drawing/2014/main" id="{5F58773A-2944-4839-8CE1-A7FC8A1B381F}"/>
              </a:ext>
            </a:extLst>
          </p:cNvPr>
          <p:cNvSpPr txBox="1"/>
          <p:nvPr/>
        </p:nvSpPr>
        <p:spPr>
          <a:xfrm>
            <a:off x="265044" y="3601298"/>
            <a:ext cx="3621156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Utilizzando</a:t>
            </a:r>
            <a:r>
              <a:rPr lang="en-US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24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scala</a:t>
            </a:r>
            <a:r>
              <a:rPr lang="en-US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numerica</a:t>
            </a:r>
            <a:r>
              <a:rPr lang="en-US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riportata</a:t>
            </a:r>
            <a:r>
              <a:rPr lang="en-US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qui sotto, </a:t>
            </a:r>
            <a:r>
              <a:rPr lang="en-US" sz="24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indichi</a:t>
            </a:r>
            <a:r>
              <a:rPr lang="en-US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quanto</a:t>
            </a:r>
            <a:r>
              <a:rPr lang="en-US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durante</a:t>
            </a:r>
            <a:r>
              <a:rPr lang="en-US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gli</a:t>
            </a:r>
            <a:r>
              <a:rPr lang="en-US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ultimi</a:t>
            </a:r>
            <a:r>
              <a:rPr lang="en-US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15 </a:t>
            </a:r>
            <a:r>
              <a:rPr lang="en-US" sz="24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giorni</a:t>
            </a:r>
            <a:r>
              <a:rPr lang="en-US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ha </a:t>
            </a:r>
            <a:r>
              <a:rPr lang="en-US" sz="24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provato</a:t>
            </a:r>
            <a:r>
              <a:rPr lang="en-US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24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seguenti</a:t>
            </a:r>
            <a:r>
              <a:rPr lang="en-US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condizioni</a:t>
            </a:r>
            <a:r>
              <a:rPr lang="en-US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144538069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lowchart: Document 8">
            <a:extLst>
              <a:ext uri="{FF2B5EF4-FFF2-40B4-BE49-F238E27FC236}">
                <a16:creationId xmlns:a16="http://schemas.microsoft.com/office/drawing/2014/main" id="{D12DDE76-C203-4047-9998-63900085B5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8175" y="0"/>
            <a:ext cx="3248025" cy="3400426"/>
          </a:xfrm>
          <a:prstGeom prst="flowChartDocumen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2608179C-8D38-497F-BF39-99F2D78BBD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1162"/>
            <a:ext cx="2840182" cy="237114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ESEMPIO DASS-21</a:t>
            </a:r>
          </a:p>
        </p:txBody>
      </p:sp>
      <p:graphicFrame>
        <p:nvGraphicFramePr>
          <p:cNvPr id="4" name="Segnaposto contenuto 3">
            <a:extLst>
              <a:ext uri="{FF2B5EF4-FFF2-40B4-BE49-F238E27FC236}">
                <a16:creationId xmlns:a16="http://schemas.microsoft.com/office/drawing/2014/main" id="{D74CF538-AD15-4428-BEAB-751BF34D4BC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11396478"/>
              </p:ext>
            </p:extLst>
          </p:nvPr>
        </p:nvGraphicFramePr>
        <p:xfrm>
          <a:off x="4206284" y="558503"/>
          <a:ext cx="7347541" cy="5499606"/>
        </p:xfrm>
        <a:graphic>
          <a:graphicData uri="http://schemas.openxmlformats.org/drawingml/2006/table">
            <a:tbl>
              <a:tblPr firstRow="1" firstCol="1" lastRow="1" lastCol="1">
                <a:tableStyleId>{2D5ABB26-0587-4C30-8999-92F81FD0307C}</a:tableStyleId>
              </a:tblPr>
              <a:tblGrid>
                <a:gridCol w="2138553">
                  <a:extLst>
                    <a:ext uri="{9D8B030D-6E8A-4147-A177-3AD203B41FA5}">
                      <a16:colId xmlns:a16="http://schemas.microsoft.com/office/drawing/2014/main" val="2289075233"/>
                    </a:ext>
                  </a:extLst>
                </a:gridCol>
                <a:gridCol w="1058958">
                  <a:extLst>
                    <a:ext uri="{9D8B030D-6E8A-4147-A177-3AD203B41FA5}">
                      <a16:colId xmlns:a16="http://schemas.microsoft.com/office/drawing/2014/main" val="3429793014"/>
                    </a:ext>
                  </a:extLst>
                </a:gridCol>
                <a:gridCol w="1359560">
                  <a:extLst>
                    <a:ext uri="{9D8B030D-6E8A-4147-A177-3AD203B41FA5}">
                      <a16:colId xmlns:a16="http://schemas.microsoft.com/office/drawing/2014/main" val="4273301372"/>
                    </a:ext>
                  </a:extLst>
                </a:gridCol>
                <a:gridCol w="1606358">
                  <a:extLst>
                    <a:ext uri="{9D8B030D-6E8A-4147-A177-3AD203B41FA5}">
                      <a16:colId xmlns:a16="http://schemas.microsoft.com/office/drawing/2014/main" val="2760752814"/>
                    </a:ext>
                  </a:extLst>
                </a:gridCol>
                <a:gridCol w="1184112">
                  <a:extLst>
                    <a:ext uri="{9D8B030D-6E8A-4147-A177-3AD203B41FA5}">
                      <a16:colId xmlns:a16="http://schemas.microsoft.com/office/drawing/2014/main" val="4090590718"/>
                    </a:ext>
                  </a:extLst>
                </a:gridCol>
              </a:tblGrid>
              <a:tr h="7437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b="1" cap="none" spc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400" b="1" cap="none" spc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161" marR="37237" marT="13474" marB="10105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b="1" cap="none" spc="0" dirty="0">
                          <a:solidFill>
                            <a:schemeClr val="tx1"/>
                          </a:solidFill>
                          <a:effectLst/>
                        </a:rPr>
                        <a:t>0= Non mi è </a:t>
                      </a:r>
                      <a:r>
                        <a:rPr lang="en-US" sz="1400" b="1" cap="none" spc="0" dirty="0" err="1">
                          <a:solidFill>
                            <a:schemeClr val="tx1"/>
                          </a:solidFill>
                          <a:effectLst/>
                        </a:rPr>
                        <a:t>mai</a:t>
                      </a:r>
                      <a:r>
                        <a:rPr lang="en-US" sz="1400" b="1" cap="none" spc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b="1" cap="none" spc="0" dirty="0" err="1">
                          <a:solidFill>
                            <a:schemeClr val="tx1"/>
                          </a:solidFill>
                          <a:effectLst/>
                        </a:rPr>
                        <a:t>accaduto</a:t>
                      </a:r>
                      <a:r>
                        <a:rPr lang="en-US" sz="1400" b="1" cap="none" spc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it-IT" sz="1400" b="1" cap="none" spc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161" marR="37237" marT="13474" marB="10105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b="1" cap="none" spc="0" dirty="0">
                          <a:solidFill>
                            <a:schemeClr val="tx1"/>
                          </a:solidFill>
                          <a:effectLst/>
                        </a:rPr>
                        <a:t>1= Mi è </a:t>
                      </a:r>
                      <a:r>
                        <a:rPr lang="en-US" sz="1400" b="1" cap="none" spc="0" dirty="0" err="1">
                          <a:solidFill>
                            <a:schemeClr val="tx1"/>
                          </a:solidFill>
                          <a:effectLst/>
                        </a:rPr>
                        <a:t>capitato</a:t>
                      </a:r>
                      <a:r>
                        <a:rPr lang="en-US" sz="1400" b="1" cap="none" spc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b="1" cap="none" spc="0" dirty="0" err="1">
                          <a:solidFill>
                            <a:schemeClr val="tx1"/>
                          </a:solidFill>
                          <a:effectLst/>
                        </a:rPr>
                        <a:t>qualche</a:t>
                      </a:r>
                      <a:r>
                        <a:rPr lang="en-US" sz="1400" b="1" cap="none" spc="0" dirty="0">
                          <a:solidFill>
                            <a:schemeClr val="tx1"/>
                          </a:solidFill>
                          <a:effectLst/>
                        </a:rPr>
                        <a:t> volta </a:t>
                      </a:r>
                      <a:endParaRPr lang="it-IT" sz="1400" b="1" cap="none" spc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161" marR="37237" marT="13474" marB="10105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b="1" cap="none" spc="0" dirty="0">
                          <a:solidFill>
                            <a:schemeClr val="tx1"/>
                          </a:solidFill>
                          <a:effectLst/>
                        </a:rPr>
                        <a:t>2= Mi è </a:t>
                      </a:r>
                      <a:r>
                        <a:rPr lang="en-US" sz="1400" b="1" cap="none" spc="0" dirty="0" err="1">
                          <a:solidFill>
                            <a:schemeClr val="tx1"/>
                          </a:solidFill>
                          <a:effectLst/>
                        </a:rPr>
                        <a:t>capitato</a:t>
                      </a:r>
                      <a:r>
                        <a:rPr lang="en-US" sz="1400" b="1" cap="none" spc="0" dirty="0">
                          <a:solidFill>
                            <a:schemeClr val="tx1"/>
                          </a:solidFill>
                          <a:effectLst/>
                        </a:rPr>
                        <a:t> con una </a:t>
                      </a:r>
                      <a:r>
                        <a:rPr lang="en-US" sz="1400" b="1" cap="none" spc="0" dirty="0" err="1">
                          <a:solidFill>
                            <a:schemeClr val="tx1"/>
                          </a:solidFill>
                          <a:effectLst/>
                        </a:rPr>
                        <a:t>certa</a:t>
                      </a:r>
                      <a:r>
                        <a:rPr lang="en-US" sz="1400" b="1" cap="none" spc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b="1" cap="none" spc="0" dirty="0" err="1">
                          <a:solidFill>
                            <a:schemeClr val="tx1"/>
                          </a:solidFill>
                          <a:effectLst/>
                        </a:rPr>
                        <a:t>frequenza</a:t>
                      </a:r>
                      <a:r>
                        <a:rPr lang="en-US" sz="1400" b="1" cap="none" spc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it-IT" sz="1400" b="1" cap="none" spc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161" marR="37237" marT="13474" marB="10105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en-US" sz="1400" b="1" cap="none" spc="0" dirty="0">
                          <a:solidFill>
                            <a:schemeClr val="tx1"/>
                          </a:solidFill>
                          <a:effectLst/>
                        </a:rPr>
                        <a:t>3= Mi è </a:t>
                      </a:r>
                      <a:r>
                        <a:rPr lang="en-US" sz="1400" b="1" cap="none" spc="0" dirty="0" err="1">
                          <a:solidFill>
                            <a:schemeClr val="tx1"/>
                          </a:solidFill>
                          <a:effectLst/>
                        </a:rPr>
                        <a:t>capitato</a:t>
                      </a:r>
                      <a:r>
                        <a:rPr lang="en-US" sz="1400" b="1" cap="none" spc="0" dirty="0">
                          <a:solidFill>
                            <a:schemeClr val="tx1"/>
                          </a:solidFill>
                          <a:effectLst/>
                        </a:rPr>
                        <a:t> quasi sempre </a:t>
                      </a:r>
                      <a:endParaRPr lang="it-IT" sz="1400" b="1" cap="none" spc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161" marR="37237" marT="13474" marB="10105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3330795"/>
                  </a:ext>
                </a:extLst>
              </a:tr>
              <a:tr h="5932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b="1" cap="none" spc="0" dirty="0">
                          <a:solidFill>
                            <a:schemeClr val="tx1"/>
                          </a:solidFill>
                          <a:effectLst/>
                        </a:rPr>
                        <a:t>Ho </a:t>
                      </a:r>
                      <a:r>
                        <a:rPr lang="en-US" sz="1400" b="1" cap="none" spc="0" dirty="0" err="1">
                          <a:solidFill>
                            <a:schemeClr val="tx1"/>
                          </a:solidFill>
                          <a:effectLst/>
                        </a:rPr>
                        <a:t>provato</a:t>
                      </a:r>
                      <a:r>
                        <a:rPr lang="en-US" sz="1400" b="1" cap="none" spc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b="1" cap="none" spc="0" dirty="0" err="1">
                          <a:solidFill>
                            <a:schemeClr val="tx1"/>
                          </a:solidFill>
                          <a:effectLst/>
                        </a:rPr>
                        <a:t>molta</a:t>
                      </a:r>
                      <a:r>
                        <a:rPr lang="en-US" sz="1400" b="1" cap="none" spc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b="1" cap="none" spc="0" dirty="0" err="1">
                          <a:solidFill>
                            <a:schemeClr val="tx1"/>
                          </a:solidFill>
                          <a:effectLst/>
                        </a:rPr>
                        <a:t>tensione</a:t>
                      </a:r>
                      <a:r>
                        <a:rPr lang="en-US" sz="1400" b="1" cap="none" spc="0" dirty="0">
                          <a:solidFill>
                            <a:schemeClr val="tx1"/>
                          </a:solidFill>
                          <a:effectLst/>
                        </a:rPr>
                        <a:t> e ho </a:t>
                      </a:r>
                      <a:r>
                        <a:rPr lang="en-US" sz="1400" b="1" cap="none" spc="0" dirty="0" err="1">
                          <a:solidFill>
                            <a:schemeClr val="tx1"/>
                          </a:solidFill>
                          <a:effectLst/>
                        </a:rPr>
                        <a:t>avuto</a:t>
                      </a:r>
                      <a:r>
                        <a:rPr lang="en-US" sz="1400" b="1" cap="none" spc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b="1" cap="none" spc="0" dirty="0" err="1">
                          <a:solidFill>
                            <a:schemeClr val="tx1"/>
                          </a:solidFill>
                          <a:effectLst/>
                        </a:rPr>
                        <a:t>difficoltà</a:t>
                      </a:r>
                      <a:r>
                        <a:rPr lang="en-US" sz="1400" b="1" cap="none" spc="0" dirty="0">
                          <a:solidFill>
                            <a:schemeClr val="tx1"/>
                          </a:solidFill>
                          <a:effectLst/>
                        </a:rPr>
                        <a:t> a </a:t>
                      </a:r>
                      <a:r>
                        <a:rPr lang="en-US" sz="1400" b="1" cap="none" spc="0" dirty="0" err="1">
                          <a:solidFill>
                            <a:schemeClr val="tx1"/>
                          </a:solidFill>
                          <a:effectLst/>
                        </a:rPr>
                        <a:t>recuperare</a:t>
                      </a:r>
                      <a:r>
                        <a:rPr lang="en-US" sz="1400" b="1" cap="none" spc="0" dirty="0">
                          <a:solidFill>
                            <a:schemeClr val="tx1"/>
                          </a:solidFill>
                          <a:effectLst/>
                        </a:rPr>
                        <a:t> uno </a:t>
                      </a:r>
                      <a:r>
                        <a:rPr lang="en-US" sz="1400" b="1" cap="none" spc="0" dirty="0" err="1">
                          <a:solidFill>
                            <a:schemeClr val="tx1"/>
                          </a:solidFill>
                          <a:effectLst/>
                        </a:rPr>
                        <a:t>stato</a:t>
                      </a:r>
                      <a:r>
                        <a:rPr lang="en-US" sz="1400" b="1" cap="none" spc="0" dirty="0">
                          <a:solidFill>
                            <a:schemeClr val="tx1"/>
                          </a:solidFill>
                          <a:effectLst/>
                        </a:rPr>
                        <a:t> di </a:t>
                      </a:r>
                      <a:r>
                        <a:rPr lang="en-US" sz="1400" b="1" cap="none" spc="0" dirty="0" err="1">
                          <a:solidFill>
                            <a:schemeClr val="tx1"/>
                          </a:solidFill>
                          <a:effectLst/>
                        </a:rPr>
                        <a:t>calma</a:t>
                      </a:r>
                      <a:endParaRPr lang="it-IT" sz="1400" b="1" cap="none" spc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161" marR="37237" marT="13474" marB="10105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cap="none" spc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400" cap="none" spc="0" dirty="0"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7161" marR="37237" marT="13474" marB="10105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cap="none" spc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400" cap="none" spc="0"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7161" marR="37237" marT="13474" marB="10105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cap="none" spc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400" cap="none" spc="0"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7161" marR="37237" marT="13474" marB="10105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b="1" cap="none" spc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400" b="1" cap="none" spc="0" dirty="0"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7161" marR="37237" marT="13474" marB="10105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92831688"/>
                  </a:ext>
                </a:extLst>
              </a:tr>
              <a:tr h="4382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b="1" cap="none" spc="0" dirty="0">
                          <a:solidFill>
                            <a:schemeClr val="tx1"/>
                          </a:solidFill>
                          <a:effectLst/>
                        </a:rPr>
                        <a:t>Mi </a:t>
                      </a:r>
                      <a:r>
                        <a:rPr lang="en-US" sz="1400" b="1" cap="none" spc="0" dirty="0" err="1">
                          <a:solidFill>
                            <a:schemeClr val="tx1"/>
                          </a:solidFill>
                          <a:effectLst/>
                        </a:rPr>
                        <a:t>sono</a:t>
                      </a:r>
                      <a:r>
                        <a:rPr lang="en-US" sz="1400" b="1" cap="none" spc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b="1" cap="none" spc="0" dirty="0" err="1">
                          <a:solidFill>
                            <a:schemeClr val="tx1"/>
                          </a:solidFill>
                          <a:effectLst/>
                        </a:rPr>
                        <a:t>accorto</a:t>
                      </a:r>
                      <a:r>
                        <a:rPr lang="en-US" sz="1400" b="1" cap="none" spc="0" dirty="0">
                          <a:solidFill>
                            <a:schemeClr val="tx1"/>
                          </a:solidFill>
                          <a:effectLst/>
                        </a:rPr>
                        <a:t> di </a:t>
                      </a:r>
                      <a:r>
                        <a:rPr lang="en-US" sz="1400" b="1" cap="none" spc="0" dirty="0" err="1">
                          <a:solidFill>
                            <a:schemeClr val="tx1"/>
                          </a:solidFill>
                          <a:effectLst/>
                        </a:rPr>
                        <a:t>avere</a:t>
                      </a:r>
                      <a:r>
                        <a:rPr lang="en-US" sz="1400" b="1" cap="none" spc="0" dirty="0">
                          <a:solidFill>
                            <a:schemeClr val="tx1"/>
                          </a:solidFill>
                          <a:effectLst/>
                        </a:rPr>
                        <a:t> la bocca </a:t>
                      </a:r>
                      <a:r>
                        <a:rPr lang="en-US" sz="1400" b="1" cap="none" spc="0" dirty="0" err="1">
                          <a:solidFill>
                            <a:schemeClr val="tx1"/>
                          </a:solidFill>
                          <a:effectLst/>
                        </a:rPr>
                        <a:t>secca</a:t>
                      </a:r>
                      <a:endParaRPr lang="it-IT" sz="1400" b="1" cap="none" spc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161" marR="37237" marT="13474" marB="10105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cap="none" spc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400" cap="none" spc="0" dirty="0"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7161" marR="37237" marT="13474" marB="10105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cap="none" spc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400" cap="none" spc="0" dirty="0"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7161" marR="37237" marT="13474" marB="10105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cap="none" spc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400" cap="none" spc="0"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7161" marR="37237" marT="13474" marB="10105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b="1" cap="none" spc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400" b="1" cap="none" spc="0"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7161" marR="37237" marT="13474" marB="10105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27189800"/>
                  </a:ext>
                </a:extLst>
              </a:tr>
              <a:tr h="4382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b="1" cap="none" spc="0" dirty="0">
                          <a:solidFill>
                            <a:schemeClr val="tx1"/>
                          </a:solidFill>
                          <a:effectLst/>
                        </a:rPr>
                        <a:t>Non </a:t>
                      </a:r>
                      <a:r>
                        <a:rPr lang="en-US" sz="1400" b="1" cap="none" spc="0" dirty="0" err="1">
                          <a:solidFill>
                            <a:schemeClr val="tx1"/>
                          </a:solidFill>
                          <a:effectLst/>
                        </a:rPr>
                        <a:t>riuscivo</a:t>
                      </a:r>
                      <a:r>
                        <a:rPr lang="en-US" sz="1400" b="1" cap="none" spc="0" dirty="0">
                          <a:solidFill>
                            <a:schemeClr val="tx1"/>
                          </a:solidFill>
                          <a:effectLst/>
                        </a:rPr>
                        <a:t> proprio a </a:t>
                      </a:r>
                      <a:r>
                        <a:rPr lang="en-US" sz="1400" b="1" cap="none" spc="0" dirty="0" err="1">
                          <a:solidFill>
                            <a:schemeClr val="tx1"/>
                          </a:solidFill>
                          <a:effectLst/>
                        </a:rPr>
                        <a:t>provare</a:t>
                      </a:r>
                      <a:r>
                        <a:rPr lang="en-US" sz="1400" b="1" cap="none" spc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b="1" cap="none" spc="0" dirty="0" err="1">
                          <a:solidFill>
                            <a:schemeClr val="tx1"/>
                          </a:solidFill>
                          <a:effectLst/>
                        </a:rPr>
                        <a:t>emozioni</a:t>
                      </a:r>
                      <a:r>
                        <a:rPr lang="en-US" sz="1400" b="1" cap="none" spc="0" dirty="0">
                          <a:solidFill>
                            <a:schemeClr val="tx1"/>
                          </a:solidFill>
                          <a:effectLst/>
                        </a:rPr>
                        <a:t> positive</a:t>
                      </a:r>
                      <a:endParaRPr lang="it-IT" sz="1400" b="1" cap="none" spc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161" marR="37237" marT="13474" marB="10105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cap="none" spc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400" cap="none" spc="0"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7161" marR="37237" marT="13474" marB="10105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cap="none" spc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400" cap="none" spc="0" dirty="0"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7161" marR="37237" marT="13474" marB="10105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cap="none" spc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400" cap="none" spc="0"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7161" marR="37237" marT="13474" marB="10105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b="1" cap="none" spc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400" b="1" cap="none" spc="0"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7161" marR="37237" marT="13474" marB="10105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18388620"/>
                  </a:ext>
                </a:extLst>
              </a:tr>
              <a:tr h="7481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b="1" cap="none" spc="0" dirty="0">
                          <a:solidFill>
                            <a:schemeClr val="tx1"/>
                          </a:solidFill>
                          <a:effectLst/>
                        </a:rPr>
                        <a:t>Mi </a:t>
                      </a:r>
                      <a:r>
                        <a:rPr lang="en-US" sz="1400" b="1" cap="none" spc="0" dirty="0" err="1">
                          <a:solidFill>
                            <a:schemeClr val="tx1"/>
                          </a:solidFill>
                          <a:effectLst/>
                        </a:rPr>
                        <a:t>sono</a:t>
                      </a:r>
                      <a:r>
                        <a:rPr lang="en-US" sz="1400" b="1" cap="none" spc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b="1" cap="none" spc="0" dirty="0" err="1">
                          <a:solidFill>
                            <a:schemeClr val="tx1"/>
                          </a:solidFill>
                          <a:effectLst/>
                        </a:rPr>
                        <a:t>sentito</a:t>
                      </a:r>
                      <a:r>
                        <a:rPr lang="en-US" sz="1400" b="1" cap="none" spc="0" dirty="0">
                          <a:solidFill>
                            <a:schemeClr val="tx1"/>
                          </a:solidFill>
                          <a:effectLst/>
                        </a:rPr>
                        <a:t> molto in </a:t>
                      </a:r>
                      <a:r>
                        <a:rPr lang="en-US" sz="1400" b="1" cap="none" spc="0" dirty="0" err="1">
                          <a:solidFill>
                            <a:schemeClr val="tx1"/>
                          </a:solidFill>
                          <a:effectLst/>
                        </a:rPr>
                        <a:t>affanno</a:t>
                      </a:r>
                      <a:r>
                        <a:rPr lang="en-US" sz="1400" b="1" cap="none" spc="0" dirty="0">
                          <a:solidFill>
                            <a:schemeClr val="tx1"/>
                          </a:solidFill>
                          <a:effectLst/>
                        </a:rPr>
                        <a:t> con </a:t>
                      </a:r>
                      <a:r>
                        <a:rPr lang="en-US" sz="1400" b="1" cap="none" spc="0" dirty="0" err="1">
                          <a:solidFill>
                            <a:schemeClr val="tx1"/>
                          </a:solidFill>
                          <a:effectLst/>
                        </a:rPr>
                        <a:t>difficoltà</a:t>
                      </a:r>
                      <a:r>
                        <a:rPr lang="en-US" sz="1400" b="1" cap="none" spc="0" dirty="0">
                          <a:solidFill>
                            <a:schemeClr val="tx1"/>
                          </a:solidFill>
                          <a:effectLst/>
                        </a:rPr>
                        <a:t> a </a:t>
                      </a:r>
                      <a:r>
                        <a:rPr lang="en-US" sz="1400" b="1" cap="none" spc="0" dirty="0" err="1">
                          <a:solidFill>
                            <a:schemeClr val="tx1"/>
                          </a:solidFill>
                          <a:effectLst/>
                        </a:rPr>
                        <a:t>respirare</a:t>
                      </a:r>
                      <a:r>
                        <a:rPr lang="en-US" sz="1400" b="1" cap="none" spc="0" dirty="0">
                          <a:solidFill>
                            <a:schemeClr val="tx1"/>
                          </a:solidFill>
                          <a:effectLst/>
                        </a:rPr>
                        <a:t> (per es. </a:t>
                      </a:r>
                      <a:r>
                        <a:rPr lang="en-US" sz="1400" b="1" cap="none" spc="0" dirty="0" err="1">
                          <a:solidFill>
                            <a:schemeClr val="tx1"/>
                          </a:solidFill>
                          <a:effectLst/>
                        </a:rPr>
                        <a:t>respiro</a:t>
                      </a:r>
                      <a:r>
                        <a:rPr lang="en-US" sz="1400" b="1" cap="none" spc="0" dirty="0">
                          <a:solidFill>
                            <a:schemeClr val="tx1"/>
                          </a:solidFill>
                          <a:effectLst/>
                        </a:rPr>
                        <a:t> molto </a:t>
                      </a:r>
                      <a:r>
                        <a:rPr lang="en-US" sz="1400" b="1" cap="none" spc="0" dirty="0" err="1">
                          <a:solidFill>
                            <a:schemeClr val="tx1"/>
                          </a:solidFill>
                          <a:effectLst/>
                        </a:rPr>
                        <a:t>accelerato</a:t>
                      </a:r>
                      <a:r>
                        <a:rPr lang="en-US" sz="1400" b="1" cap="none" spc="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n-US" sz="1400" b="1" cap="none" spc="0" dirty="0" err="1">
                          <a:solidFill>
                            <a:schemeClr val="tx1"/>
                          </a:solidFill>
                          <a:effectLst/>
                        </a:rPr>
                        <a:t>sensazione</a:t>
                      </a:r>
                      <a:r>
                        <a:rPr lang="en-US" sz="1400" b="1" cap="none" spc="0" dirty="0">
                          <a:solidFill>
                            <a:schemeClr val="tx1"/>
                          </a:solidFill>
                          <a:effectLst/>
                        </a:rPr>
                        <a:t> di forte </a:t>
                      </a:r>
                      <a:r>
                        <a:rPr lang="en-US" sz="1400" b="1" cap="none" spc="0" dirty="0" err="1">
                          <a:solidFill>
                            <a:schemeClr val="tx1"/>
                          </a:solidFill>
                          <a:effectLst/>
                        </a:rPr>
                        <a:t>affanno</a:t>
                      </a:r>
                      <a:r>
                        <a:rPr lang="en-US" sz="1400" b="1" cap="none" spc="0" dirty="0">
                          <a:solidFill>
                            <a:schemeClr val="tx1"/>
                          </a:solidFill>
                          <a:effectLst/>
                        </a:rPr>
                        <a:t> in </a:t>
                      </a:r>
                      <a:r>
                        <a:rPr lang="en-US" sz="1400" b="1" cap="none" spc="0" dirty="0" err="1">
                          <a:solidFill>
                            <a:schemeClr val="tx1"/>
                          </a:solidFill>
                          <a:effectLst/>
                        </a:rPr>
                        <a:t>assenza</a:t>
                      </a:r>
                      <a:r>
                        <a:rPr lang="en-US" sz="1400" b="1" cap="none" spc="0" dirty="0">
                          <a:solidFill>
                            <a:schemeClr val="tx1"/>
                          </a:solidFill>
                          <a:effectLst/>
                        </a:rPr>
                        <a:t> di </a:t>
                      </a:r>
                      <a:r>
                        <a:rPr lang="en-US" sz="1400" b="1" cap="none" spc="0" dirty="0" err="1">
                          <a:solidFill>
                            <a:schemeClr val="tx1"/>
                          </a:solidFill>
                          <a:effectLst/>
                        </a:rPr>
                        <a:t>sforzo</a:t>
                      </a:r>
                      <a:r>
                        <a:rPr lang="en-US" sz="1400" b="1" cap="none" spc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b="1" cap="none" spc="0" dirty="0" err="1">
                          <a:solidFill>
                            <a:schemeClr val="tx1"/>
                          </a:solidFill>
                          <a:effectLst/>
                        </a:rPr>
                        <a:t>fisico</a:t>
                      </a:r>
                      <a:r>
                        <a:rPr lang="en-US" sz="1400" b="1" cap="none" spc="0" dirty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  <a:endParaRPr lang="it-IT" sz="1400" b="1" cap="none" spc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161" marR="37237" marT="13474" marB="10105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cap="none" spc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400" cap="none" spc="0"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7161" marR="37237" marT="13474" marB="10105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cap="none" spc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400" cap="none" spc="0" dirty="0"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7161" marR="37237" marT="13474" marB="10105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cap="none" spc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400" cap="none" spc="0" dirty="0"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7161" marR="37237" marT="13474" marB="10105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b="1" cap="none" spc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400" b="1" cap="none" spc="0" dirty="0"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7161" marR="37237" marT="13474" marB="10105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13475682"/>
                  </a:ext>
                </a:extLst>
              </a:tr>
              <a:tr h="4382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b="1" cap="none" spc="0" dirty="0">
                          <a:solidFill>
                            <a:schemeClr val="tx1"/>
                          </a:solidFill>
                          <a:effectLst/>
                        </a:rPr>
                        <a:t>Ho </a:t>
                      </a:r>
                      <a:r>
                        <a:rPr lang="en-US" sz="1400" b="1" cap="none" spc="0" dirty="0" err="1">
                          <a:solidFill>
                            <a:schemeClr val="tx1"/>
                          </a:solidFill>
                          <a:effectLst/>
                        </a:rPr>
                        <a:t>avuto</a:t>
                      </a:r>
                      <a:r>
                        <a:rPr lang="en-US" sz="1400" b="1" cap="none" spc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b="1" cap="none" spc="0" dirty="0" err="1">
                          <a:solidFill>
                            <a:schemeClr val="tx1"/>
                          </a:solidFill>
                          <a:effectLst/>
                        </a:rPr>
                        <a:t>estrema</a:t>
                      </a:r>
                      <a:r>
                        <a:rPr lang="en-US" sz="1400" b="1" cap="none" spc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b="1" cap="none" spc="0" dirty="0" err="1">
                          <a:solidFill>
                            <a:schemeClr val="tx1"/>
                          </a:solidFill>
                          <a:effectLst/>
                        </a:rPr>
                        <a:t>difficoltà</a:t>
                      </a:r>
                      <a:r>
                        <a:rPr lang="en-US" sz="1400" b="1" cap="none" spc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b="1" cap="none" spc="0" dirty="0" err="1">
                          <a:solidFill>
                            <a:schemeClr val="tx1"/>
                          </a:solidFill>
                          <a:effectLst/>
                        </a:rPr>
                        <a:t>nel</a:t>
                      </a:r>
                      <a:r>
                        <a:rPr lang="en-US" sz="1400" b="1" cap="none" spc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b="1" cap="none" spc="0" dirty="0" err="1">
                          <a:solidFill>
                            <a:schemeClr val="tx1"/>
                          </a:solidFill>
                          <a:effectLst/>
                        </a:rPr>
                        <a:t>cominciare</a:t>
                      </a:r>
                      <a:r>
                        <a:rPr lang="en-US" sz="1400" b="1" cap="none" spc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b="1" cap="none" spc="0" dirty="0" err="1">
                          <a:solidFill>
                            <a:schemeClr val="tx1"/>
                          </a:solidFill>
                          <a:effectLst/>
                        </a:rPr>
                        <a:t>quello</a:t>
                      </a:r>
                      <a:r>
                        <a:rPr lang="en-US" sz="1400" b="1" cap="none" spc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b="1" cap="none" spc="0" dirty="0" err="1">
                          <a:solidFill>
                            <a:schemeClr val="tx1"/>
                          </a:solidFill>
                          <a:effectLst/>
                        </a:rPr>
                        <a:t>che</a:t>
                      </a:r>
                      <a:r>
                        <a:rPr lang="en-US" sz="1400" b="1" cap="none" spc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b="1" cap="none" spc="0" dirty="0" err="1">
                          <a:solidFill>
                            <a:schemeClr val="tx1"/>
                          </a:solidFill>
                          <a:effectLst/>
                        </a:rPr>
                        <a:t>dovevo</a:t>
                      </a:r>
                      <a:r>
                        <a:rPr lang="en-US" sz="1400" b="1" cap="none" spc="0" dirty="0">
                          <a:solidFill>
                            <a:schemeClr val="tx1"/>
                          </a:solidFill>
                          <a:effectLst/>
                        </a:rPr>
                        <a:t> fare</a:t>
                      </a:r>
                      <a:endParaRPr lang="it-IT" sz="1400" b="1" cap="none" spc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161" marR="37237" marT="13474" marB="10105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b="1" cap="none" spc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400" b="1" cap="none" spc="0"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7161" marR="37237" marT="13474" marB="10105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b="1" cap="none" spc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400" b="1" cap="none" spc="0"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7161" marR="37237" marT="13474" marB="10105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b="1" cap="none" spc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400" b="1" cap="none" spc="0"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7161" marR="37237" marT="13474" marB="10105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b="1" cap="none" spc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400" b="1" cap="none" spc="0" dirty="0"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47161" marR="37237" marT="13474" marB="10105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8983453"/>
                  </a:ext>
                </a:extLst>
              </a:tr>
            </a:tbl>
          </a:graphicData>
        </a:graphic>
      </p:graphicFrame>
      <p:sp>
        <p:nvSpPr>
          <p:cNvPr id="8" name="CasellaDiTesto 7">
            <a:extLst>
              <a:ext uri="{FF2B5EF4-FFF2-40B4-BE49-F238E27FC236}">
                <a16:creationId xmlns:a16="http://schemas.microsoft.com/office/drawing/2014/main" id="{F873C2DA-7B1B-483C-8D6A-EF3ACA91E187}"/>
              </a:ext>
            </a:extLst>
          </p:cNvPr>
          <p:cNvSpPr txBox="1"/>
          <p:nvPr/>
        </p:nvSpPr>
        <p:spPr>
          <a:xfrm>
            <a:off x="110346" y="3280354"/>
            <a:ext cx="3935896" cy="35776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en-US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 </a:t>
            </a:r>
            <a:r>
              <a:rPr lang="en-US" sz="18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favore</a:t>
            </a:r>
            <a:r>
              <a:rPr lang="en-US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legga</a:t>
            </a:r>
            <a:r>
              <a:rPr lang="en-US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ogni</a:t>
            </a:r>
            <a:r>
              <a:rPr lang="en-US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frase</a:t>
            </a:r>
            <a:r>
              <a:rPr lang="en-US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e poi </a:t>
            </a:r>
            <a:r>
              <a:rPr lang="en-US" sz="18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indichi</a:t>
            </a:r>
            <a:r>
              <a:rPr lang="en-US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con quale </a:t>
            </a:r>
            <a:r>
              <a:rPr lang="en-US" sz="18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frequenza</a:t>
            </a:r>
            <a:r>
              <a:rPr lang="en-US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18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situazione</a:t>
            </a:r>
            <a:r>
              <a:rPr lang="en-US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descritta</a:t>
            </a:r>
            <a:r>
              <a:rPr lang="en-US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è </a:t>
            </a:r>
            <a:r>
              <a:rPr lang="en-US" sz="18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verificata</a:t>
            </a:r>
            <a:r>
              <a:rPr lang="en-US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negli</a:t>
            </a:r>
            <a:r>
              <a:rPr lang="en-US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ultimi</a:t>
            </a:r>
            <a:r>
              <a:rPr lang="en-US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sette</a:t>
            </a:r>
            <a:r>
              <a:rPr lang="en-US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giorni</a:t>
            </a:r>
            <a:r>
              <a:rPr lang="en-US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8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Esprima</a:t>
            </a:r>
            <a:r>
              <a:rPr lang="en-US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18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sua</a:t>
            </a:r>
            <a:r>
              <a:rPr lang="en-US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valutazione</a:t>
            </a:r>
            <a:r>
              <a:rPr lang="en-US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facendo</a:t>
            </a:r>
            <a:r>
              <a:rPr lang="en-US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un segno </a:t>
            </a:r>
            <a:r>
              <a:rPr lang="en-US" sz="18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sul</a:t>
            </a:r>
            <a:r>
              <a:rPr lang="en-US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numero</a:t>
            </a:r>
            <a:r>
              <a:rPr lang="en-US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0, 1, 2 o 3 secondo la </a:t>
            </a:r>
            <a:r>
              <a:rPr lang="en-US" sz="18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scala</a:t>
            </a:r>
            <a:r>
              <a:rPr lang="en-US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sz="18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valutazione</a:t>
            </a:r>
            <a:r>
              <a:rPr lang="en-US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seguente</a:t>
            </a:r>
            <a:r>
              <a:rPr lang="en-US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8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Tenga</a:t>
            </a:r>
            <a:r>
              <a:rPr lang="en-US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presente</a:t>
            </a:r>
            <a:r>
              <a:rPr lang="en-US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che</a:t>
            </a:r>
            <a:r>
              <a:rPr lang="en-US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non </a:t>
            </a:r>
            <a:r>
              <a:rPr lang="en-US" sz="18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esistono</a:t>
            </a:r>
            <a:r>
              <a:rPr lang="en-US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risposte</a:t>
            </a:r>
            <a:r>
              <a:rPr lang="en-US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giuste</a:t>
            </a:r>
            <a:r>
              <a:rPr lang="en-US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18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sbagliate</a:t>
            </a:r>
            <a:r>
              <a:rPr lang="en-US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 Non </a:t>
            </a:r>
            <a:r>
              <a:rPr lang="en-US" sz="18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impieghi</a:t>
            </a:r>
            <a:r>
              <a:rPr lang="en-US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troppo</a:t>
            </a:r>
            <a:r>
              <a:rPr lang="en-US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tempo per </a:t>
            </a:r>
            <a:r>
              <a:rPr lang="en-US" sz="18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rispondere</a:t>
            </a:r>
            <a:r>
              <a:rPr lang="en-US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18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ciascuna</a:t>
            </a:r>
            <a:r>
              <a:rPr lang="en-US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affermazione</a:t>
            </a:r>
            <a:r>
              <a:rPr lang="en-US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spesso</a:t>
            </a:r>
            <a:r>
              <a:rPr lang="en-US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la prima </a:t>
            </a:r>
            <a:r>
              <a:rPr lang="en-US" sz="18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risposta</a:t>
            </a:r>
            <a:r>
              <a:rPr lang="en-US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è la </a:t>
            </a:r>
            <a:r>
              <a:rPr lang="en-US" sz="18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più</a:t>
            </a:r>
            <a:r>
              <a:rPr lang="en-US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accurata</a:t>
            </a:r>
            <a:r>
              <a:rPr lang="en-US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it-IT" sz="18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894299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Flowchart: Document 34">
            <a:extLst>
              <a:ext uri="{FF2B5EF4-FFF2-40B4-BE49-F238E27FC236}">
                <a16:creationId xmlns:a16="http://schemas.microsoft.com/office/drawing/2014/main" id="{D12DDE76-C203-4047-9998-63900085B5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8175" y="0"/>
            <a:ext cx="3248025" cy="3400426"/>
          </a:xfrm>
          <a:prstGeom prst="flowChartDocumen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F74D60C5-E826-453E-B941-09E0BEB429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1162"/>
            <a:ext cx="2840182" cy="237114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ESEMPIO QMI</a:t>
            </a:r>
          </a:p>
        </p:txBody>
      </p:sp>
      <p:graphicFrame>
        <p:nvGraphicFramePr>
          <p:cNvPr id="4" name="Segnaposto contenuto 3">
            <a:extLst>
              <a:ext uri="{FF2B5EF4-FFF2-40B4-BE49-F238E27FC236}">
                <a16:creationId xmlns:a16="http://schemas.microsoft.com/office/drawing/2014/main" id="{24759FB7-D68A-44C2-BE88-8A7F787F630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17359745"/>
              </p:ext>
            </p:extLst>
          </p:nvPr>
        </p:nvGraphicFramePr>
        <p:xfrm>
          <a:off x="4086225" y="1160598"/>
          <a:ext cx="7347539" cy="4957919"/>
        </p:xfrm>
        <a:graphic>
          <a:graphicData uri="http://schemas.openxmlformats.org/drawingml/2006/table">
            <a:tbl>
              <a:tblPr firstRow="1" firstCol="1" lastRow="1" lastCol="1">
                <a:tableStyleId>{2D5ABB26-0587-4C30-8999-92F81FD0307C}</a:tableStyleId>
              </a:tblPr>
              <a:tblGrid>
                <a:gridCol w="1647367">
                  <a:extLst>
                    <a:ext uri="{9D8B030D-6E8A-4147-A177-3AD203B41FA5}">
                      <a16:colId xmlns:a16="http://schemas.microsoft.com/office/drawing/2014/main" val="2796005720"/>
                    </a:ext>
                  </a:extLst>
                </a:gridCol>
                <a:gridCol w="1569084">
                  <a:extLst>
                    <a:ext uri="{9D8B030D-6E8A-4147-A177-3AD203B41FA5}">
                      <a16:colId xmlns:a16="http://schemas.microsoft.com/office/drawing/2014/main" val="3155336563"/>
                    </a:ext>
                  </a:extLst>
                </a:gridCol>
                <a:gridCol w="564210">
                  <a:extLst>
                    <a:ext uri="{9D8B030D-6E8A-4147-A177-3AD203B41FA5}">
                      <a16:colId xmlns:a16="http://schemas.microsoft.com/office/drawing/2014/main" val="4200102964"/>
                    </a:ext>
                  </a:extLst>
                </a:gridCol>
                <a:gridCol w="564210">
                  <a:extLst>
                    <a:ext uri="{9D8B030D-6E8A-4147-A177-3AD203B41FA5}">
                      <a16:colId xmlns:a16="http://schemas.microsoft.com/office/drawing/2014/main" val="2589197805"/>
                    </a:ext>
                  </a:extLst>
                </a:gridCol>
                <a:gridCol w="564210">
                  <a:extLst>
                    <a:ext uri="{9D8B030D-6E8A-4147-A177-3AD203B41FA5}">
                      <a16:colId xmlns:a16="http://schemas.microsoft.com/office/drawing/2014/main" val="3663939980"/>
                    </a:ext>
                  </a:extLst>
                </a:gridCol>
                <a:gridCol w="564210">
                  <a:extLst>
                    <a:ext uri="{9D8B030D-6E8A-4147-A177-3AD203B41FA5}">
                      <a16:colId xmlns:a16="http://schemas.microsoft.com/office/drawing/2014/main" val="1335607195"/>
                    </a:ext>
                  </a:extLst>
                </a:gridCol>
                <a:gridCol w="564210">
                  <a:extLst>
                    <a:ext uri="{9D8B030D-6E8A-4147-A177-3AD203B41FA5}">
                      <a16:colId xmlns:a16="http://schemas.microsoft.com/office/drawing/2014/main" val="2150352780"/>
                    </a:ext>
                  </a:extLst>
                </a:gridCol>
                <a:gridCol w="1310038">
                  <a:extLst>
                    <a:ext uri="{9D8B030D-6E8A-4147-A177-3AD203B41FA5}">
                      <a16:colId xmlns:a16="http://schemas.microsoft.com/office/drawing/2014/main" val="1888295618"/>
                    </a:ext>
                  </a:extLst>
                </a:gridCol>
              </a:tblGrid>
              <a:tr h="90501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b="1" cap="none" spc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400" b="1" cap="none" spc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389" marR="16909" marT="16397" marB="122976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b="1" cap="none" spc="0" dirty="0">
                          <a:solidFill>
                            <a:schemeClr val="tx1"/>
                          </a:solidFill>
                          <a:effectLst/>
                        </a:rPr>
                        <a:t>1= </a:t>
                      </a:r>
                      <a:r>
                        <a:rPr lang="en-US" sz="1400" b="1" cap="none" spc="0" dirty="0" err="1">
                          <a:solidFill>
                            <a:schemeClr val="tx1"/>
                          </a:solidFill>
                          <a:effectLst/>
                        </a:rPr>
                        <a:t>Decisamente</a:t>
                      </a:r>
                      <a:r>
                        <a:rPr lang="en-US" sz="1400" b="1" cap="none" spc="0" dirty="0">
                          <a:solidFill>
                            <a:schemeClr val="tx1"/>
                          </a:solidFill>
                          <a:effectLst/>
                        </a:rPr>
                        <a:t> in </a:t>
                      </a:r>
                      <a:r>
                        <a:rPr lang="en-US" sz="1400" b="1" cap="none" spc="0" dirty="0" err="1">
                          <a:solidFill>
                            <a:schemeClr val="tx1"/>
                          </a:solidFill>
                          <a:effectLst/>
                        </a:rPr>
                        <a:t>disaccordo</a:t>
                      </a:r>
                      <a:r>
                        <a:rPr lang="en-US" sz="1400" b="1" cap="none" spc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it-IT" sz="1400" b="1" cap="none" spc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389" marR="16909" marT="16397" marB="122976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b="1" cap="none" spc="0" dirty="0">
                          <a:solidFill>
                            <a:schemeClr val="tx1"/>
                          </a:solidFill>
                          <a:effectLst/>
                        </a:rPr>
                        <a:t>2 </a:t>
                      </a:r>
                      <a:endParaRPr lang="it-IT" sz="1400" b="1" cap="none" spc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389" marR="16909" marT="16397" marB="122976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b="1" cap="none" spc="0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it-IT" sz="1400" b="1" cap="none" spc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389" marR="16909" marT="16397" marB="122976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b="1" cap="none" spc="0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it-IT" sz="1400" b="1" cap="none" spc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389" marR="16909" marT="16397" marB="122976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b="1" cap="none" spc="0" dirty="0">
                          <a:solidFill>
                            <a:schemeClr val="tx1"/>
                          </a:solidFill>
                          <a:effectLst/>
                        </a:rPr>
                        <a:t>5 </a:t>
                      </a:r>
                      <a:endParaRPr lang="it-IT" sz="1400" b="1" cap="none" spc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389" marR="16909" marT="16397" marB="122976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b="1" cap="none" spc="0" dirty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it-IT" sz="1400" b="1" cap="none" spc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389" marR="16909" marT="16397" marB="122976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en-US" sz="1400" b="1" cap="none" spc="0" dirty="0">
                          <a:solidFill>
                            <a:schemeClr val="tx1"/>
                          </a:solidFill>
                          <a:effectLst/>
                        </a:rPr>
                        <a:t>7= </a:t>
                      </a:r>
                      <a:r>
                        <a:rPr lang="en-US" sz="1400" b="1" cap="none" spc="0" dirty="0" err="1">
                          <a:solidFill>
                            <a:schemeClr val="tx1"/>
                          </a:solidFill>
                          <a:effectLst/>
                        </a:rPr>
                        <a:t>Decisamente</a:t>
                      </a:r>
                      <a:r>
                        <a:rPr lang="en-US" sz="1400" b="1" cap="none" spc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b="1" cap="none" spc="0" dirty="0" err="1">
                          <a:solidFill>
                            <a:schemeClr val="tx1"/>
                          </a:solidFill>
                          <a:effectLst/>
                        </a:rPr>
                        <a:t>d'accordo</a:t>
                      </a:r>
                      <a:endParaRPr lang="it-IT" sz="1400" b="1" cap="none" spc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389" marR="16909" marT="16397" marB="122976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7285816"/>
                  </a:ext>
                </a:extLst>
              </a:tr>
              <a:tr h="5332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b="1" cap="none" spc="0" dirty="0">
                          <a:solidFill>
                            <a:schemeClr val="tx1"/>
                          </a:solidFill>
                          <a:effectLst/>
                        </a:rPr>
                        <a:t>La nostra è una </a:t>
                      </a:r>
                      <a:r>
                        <a:rPr lang="en-US" sz="1400" b="1" cap="none" spc="0" dirty="0" err="1">
                          <a:solidFill>
                            <a:schemeClr val="tx1"/>
                          </a:solidFill>
                          <a:effectLst/>
                        </a:rPr>
                        <a:t>bella</a:t>
                      </a:r>
                      <a:r>
                        <a:rPr lang="en-US" sz="1400" b="1" cap="none" spc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b="1" cap="none" spc="0" dirty="0" err="1">
                          <a:solidFill>
                            <a:schemeClr val="tx1"/>
                          </a:solidFill>
                          <a:effectLst/>
                        </a:rPr>
                        <a:t>coppia</a:t>
                      </a:r>
                      <a:r>
                        <a:rPr lang="en-US" sz="1400" b="1" cap="none" spc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it-IT" sz="1400" b="1" cap="none" spc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389" marR="16909" marT="16397" marB="1229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cap="none" spc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400" cap="none" spc="0" dirty="0"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57389" marR="16909" marT="16397" marB="1229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cap="none" spc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400" cap="none" spc="0" dirty="0"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57389" marR="16909" marT="16397" marB="1229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cap="none" spc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400" cap="none" spc="0"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57389" marR="16909" marT="16397" marB="1229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cap="none" spc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400" cap="none" spc="0"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57389" marR="16909" marT="16397" marB="1229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cap="none" spc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400" cap="none" spc="0"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57389" marR="16909" marT="16397" marB="1229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cap="none" spc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400" cap="none" spc="0"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57389" marR="16909" marT="16397" marB="1229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b="1" cap="none" spc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400" b="1" cap="none" spc="0"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57389" marR="16909" marT="16397" marB="1229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80232939"/>
                  </a:ext>
                </a:extLst>
              </a:tr>
              <a:tr h="7218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b="1" cap="none" spc="0" dirty="0">
                          <a:solidFill>
                            <a:schemeClr val="tx1"/>
                          </a:solidFill>
                          <a:effectLst/>
                        </a:rPr>
                        <a:t>Il </a:t>
                      </a:r>
                      <a:r>
                        <a:rPr lang="en-US" sz="1400" b="1" cap="none" spc="0" dirty="0" err="1">
                          <a:solidFill>
                            <a:schemeClr val="tx1"/>
                          </a:solidFill>
                          <a:effectLst/>
                        </a:rPr>
                        <a:t>rapporto</a:t>
                      </a:r>
                      <a:r>
                        <a:rPr lang="en-US" sz="1400" b="1" cap="none" spc="0" dirty="0">
                          <a:solidFill>
                            <a:schemeClr val="tx1"/>
                          </a:solidFill>
                          <a:effectLst/>
                        </a:rPr>
                        <a:t> con il/la </a:t>
                      </a:r>
                      <a:r>
                        <a:rPr lang="en-US" sz="1400" b="1" cap="none" spc="0" dirty="0" err="1">
                          <a:solidFill>
                            <a:schemeClr val="tx1"/>
                          </a:solidFill>
                          <a:effectLst/>
                        </a:rPr>
                        <a:t>mio</a:t>
                      </a:r>
                      <a:r>
                        <a:rPr lang="en-US" sz="1400" b="1" cap="none" spc="0" dirty="0">
                          <a:solidFill>
                            <a:schemeClr val="tx1"/>
                          </a:solidFill>
                          <a:effectLst/>
                        </a:rPr>
                        <a:t>/a partner è stabile</a:t>
                      </a:r>
                      <a:endParaRPr lang="it-IT" sz="1400" b="1" cap="none" spc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389" marR="16909" marT="16397" marB="1229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cap="none" spc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400" cap="none" spc="0"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57389" marR="16909" marT="16397" marB="1229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cap="none" spc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400" cap="none" spc="0" dirty="0"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57389" marR="16909" marT="16397" marB="1229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cap="none" spc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400" cap="none" spc="0" dirty="0"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57389" marR="16909" marT="16397" marB="1229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cap="none" spc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400" cap="none" spc="0" dirty="0"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57389" marR="16909" marT="16397" marB="1229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cap="none" spc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400" cap="none" spc="0"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57389" marR="16909" marT="16397" marB="1229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cap="none" spc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400" cap="none" spc="0"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57389" marR="16909" marT="16397" marB="1229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b="1" cap="none" spc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400" b="1" cap="none" spc="0"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57389" marR="16909" marT="16397" marB="1229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87882583"/>
                  </a:ext>
                </a:extLst>
              </a:tr>
              <a:tr h="5332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b="1" cap="none" spc="0" dirty="0">
                          <a:solidFill>
                            <a:schemeClr val="tx1"/>
                          </a:solidFill>
                          <a:effectLst/>
                        </a:rPr>
                        <a:t>La nostra </a:t>
                      </a:r>
                      <a:r>
                        <a:rPr lang="en-US" sz="1400" b="1" cap="none" spc="0" dirty="0" err="1">
                          <a:solidFill>
                            <a:schemeClr val="tx1"/>
                          </a:solidFill>
                          <a:effectLst/>
                        </a:rPr>
                        <a:t>relazione</a:t>
                      </a:r>
                      <a:r>
                        <a:rPr lang="en-US" sz="1400" b="1" cap="none" spc="0" dirty="0">
                          <a:solidFill>
                            <a:schemeClr val="tx1"/>
                          </a:solidFill>
                          <a:effectLst/>
                        </a:rPr>
                        <a:t> è forte</a:t>
                      </a:r>
                      <a:endParaRPr lang="it-IT" sz="1400" b="1" cap="none" spc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389" marR="16909" marT="16397" marB="1229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cap="none" spc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400" cap="none" spc="0"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57389" marR="16909" marT="16397" marB="1229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cap="none" spc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400" cap="none" spc="0"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57389" marR="16909" marT="16397" marB="1229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cap="none" spc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400" cap="none" spc="0" dirty="0"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57389" marR="16909" marT="16397" marB="1229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cap="none" spc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400" cap="none" spc="0" dirty="0"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57389" marR="16909" marT="16397" marB="1229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cap="none" spc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400" cap="none" spc="0" dirty="0"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57389" marR="16909" marT="16397" marB="1229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cap="none" spc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400" cap="none" spc="0"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57389" marR="16909" marT="16397" marB="1229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b="1" cap="none" spc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400" b="1" cap="none" spc="0"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57389" marR="16909" marT="16397" marB="1229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047724"/>
                  </a:ext>
                </a:extLst>
              </a:tr>
              <a:tr h="7218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b="1" cap="none" spc="0" dirty="0">
                          <a:solidFill>
                            <a:schemeClr val="tx1"/>
                          </a:solidFill>
                          <a:effectLst/>
                        </a:rPr>
                        <a:t>Il </a:t>
                      </a:r>
                      <a:r>
                        <a:rPr lang="en-US" sz="1400" b="1" cap="none" spc="0" dirty="0" err="1">
                          <a:solidFill>
                            <a:schemeClr val="tx1"/>
                          </a:solidFill>
                          <a:effectLst/>
                        </a:rPr>
                        <a:t>rapporto</a:t>
                      </a:r>
                      <a:r>
                        <a:rPr lang="en-US" sz="1400" b="1" cap="none" spc="0" dirty="0">
                          <a:solidFill>
                            <a:schemeClr val="tx1"/>
                          </a:solidFill>
                          <a:effectLst/>
                        </a:rPr>
                        <a:t> con il/la </a:t>
                      </a:r>
                      <a:r>
                        <a:rPr lang="en-US" sz="1400" b="1" cap="none" spc="0" dirty="0" err="1">
                          <a:solidFill>
                            <a:schemeClr val="tx1"/>
                          </a:solidFill>
                          <a:effectLst/>
                        </a:rPr>
                        <a:t>mio</a:t>
                      </a:r>
                      <a:r>
                        <a:rPr lang="en-US" sz="1400" b="1" cap="none" spc="0" dirty="0">
                          <a:solidFill>
                            <a:schemeClr val="tx1"/>
                          </a:solidFill>
                          <a:effectLst/>
                        </a:rPr>
                        <a:t>/a partner mi </a:t>
                      </a:r>
                      <a:r>
                        <a:rPr lang="en-US" sz="1400" b="1" cap="none" spc="0" dirty="0" err="1">
                          <a:solidFill>
                            <a:schemeClr val="tx1"/>
                          </a:solidFill>
                          <a:effectLst/>
                        </a:rPr>
                        <a:t>rende</a:t>
                      </a:r>
                      <a:r>
                        <a:rPr lang="en-US" sz="1400" b="1" cap="none" spc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b="1" cap="none" spc="0" dirty="0" err="1">
                          <a:solidFill>
                            <a:schemeClr val="tx1"/>
                          </a:solidFill>
                          <a:effectLst/>
                        </a:rPr>
                        <a:t>felice</a:t>
                      </a:r>
                      <a:r>
                        <a:rPr lang="en-US" sz="1400" b="1" cap="none" spc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it-IT" sz="1400" b="1" cap="none" spc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389" marR="16909" marT="16397" marB="1229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cap="none" spc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400" cap="none" spc="0"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57389" marR="16909" marT="16397" marB="1229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cap="none" spc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400" cap="none" spc="0"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57389" marR="16909" marT="16397" marB="1229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cap="none" spc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400" cap="none" spc="0"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57389" marR="16909" marT="16397" marB="1229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cap="none" spc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400" cap="none" spc="0"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57389" marR="16909" marT="16397" marB="1229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cap="none" spc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400" cap="none" spc="0" dirty="0"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57389" marR="16909" marT="16397" marB="1229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cap="none" spc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400" cap="none" spc="0" dirty="0"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57389" marR="16909" marT="16397" marB="1229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b="1" cap="none" spc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400" b="1" cap="none" spc="0"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57389" marR="16909" marT="16397" marB="1229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66347873"/>
                  </a:ext>
                </a:extLst>
              </a:tr>
              <a:tr h="91042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b="1" cap="none" spc="0" dirty="0" err="1">
                          <a:solidFill>
                            <a:schemeClr val="tx1"/>
                          </a:solidFill>
                          <a:effectLst/>
                        </a:rPr>
                        <a:t>Sento</a:t>
                      </a:r>
                      <a:r>
                        <a:rPr lang="en-US" sz="1400" b="1" cap="none" spc="0" dirty="0">
                          <a:solidFill>
                            <a:schemeClr val="tx1"/>
                          </a:solidFill>
                          <a:effectLst/>
                        </a:rPr>
                        <a:t> proprio </a:t>
                      </a:r>
                      <a:r>
                        <a:rPr lang="en-US" sz="1400" b="1" cap="none" spc="0" dirty="0" err="1">
                          <a:solidFill>
                            <a:schemeClr val="tx1"/>
                          </a:solidFill>
                          <a:effectLst/>
                        </a:rPr>
                        <a:t>che</a:t>
                      </a:r>
                      <a:r>
                        <a:rPr lang="en-US" sz="1400" b="1" cap="none" spc="0" dirty="0">
                          <a:solidFill>
                            <a:schemeClr val="tx1"/>
                          </a:solidFill>
                          <a:effectLst/>
                        </a:rPr>
                        <a:t> io e il/la </a:t>
                      </a:r>
                      <a:r>
                        <a:rPr lang="en-US" sz="1400" b="1" cap="none" spc="0" dirty="0" err="1">
                          <a:solidFill>
                            <a:schemeClr val="tx1"/>
                          </a:solidFill>
                          <a:effectLst/>
                        </a:rPr>
                        <a:t>mio</a:t>
                      </a:r>
                      <a:r>
                        <a:rPr lang="en-US" sz="1400" b="1" cap="none" spc="0" dirty="0">
                          <a:solidFill>
                            <a:schemeClr val="tx1"/>
                          </a:solidFill>
                          <a:effectLst/>
                        </a:rPr>
                        <a:t>/a partner </a:t>
                      </a:r>
                      <a:r>
                        <a:rPr lang="en-US" sz="1400" b="1" cap="none" spc="0" dirty="0" err="1">
                          <a:solidFill>
                            <a:schemeClr val="tx1"/>
                          </a:solidFill>
                          <a:effectLst/>
                        </a:rPr>
                        <a:t>facciamo</a:t>
                      </a:r>
                      <a:r>
                        <a:rPr lang="en-US" sz="1400" b="1" cap="none" spc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b="1" cap="none" spc="0" dirty="0" err="1">
                          <a:solidFill>
                            <a:schemeClr val="tx1"/>
                          </a:solidFill>
                          <a:effectLst/>
                        </a:rPr>
                        <a:t>parte</a:t>
                      </a:r>
                      <a:r>
                        <a:rPr lang="en-US" sz="1400" b="1" cap="none" spc="0" dirty="0">
                          <a:solidFill>
                            <a:schemeClr val="tx1"/>
                          </a:solidFill>
                          <a:effectLst/>
                        </a:rPr>
                        <a:t> di una </a:t>
                      </a:r>
                      <a:r>
                        <a:rPr lang="en-US" sz="1400" b="1" cap="none" spc="0" dirty="0" err="1">
                          <a:solidFill>
                            <a:schemeClr val="tx1"/>
                          </a:solidFill>
                          <a:effectLst/>
                        </a:rPr>
                        <a:t>squadra</a:t>
                      </a:r>
                      <a:r>
                        <a:rPr lang="en-US" sz="1400" b="1" cap="none" spc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it-IT" sz="1400" b="1" cap="none" spc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389" marR="16909" marT="16397" marB="1229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b="1" cap="none" spc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400" b="1" cap="none" spc="0"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57389" marR="16909" marT="16397" marB="1229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b="1" cap="none" spc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400" b="1" cap="none" spc="0"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57389" marR="16909" marT="16397" marB="1229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b="1" cap="none" spc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400" b="1" cap="none" spc="0"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57389" marR="16909" marT="16397" marB="1229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b="1" cap="none" spc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400" b="1" cap="none" spc="0"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57389" marR="16909" marT="16397" marB="1229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b="1" cap="none" spc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400" b="1" cap="none" spc="0"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57389" marR="16909" marT="16397" marB="1229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b="1" cap="none" spc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400" b="1" cap="none" spc="0" dirty="0"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57389" marR="16909" marT="16397" marB="1229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BFBFBF"/>
                        </a:buClr>
                        <a:buSzPts val="2600"/>
                        <a:buFont typeface="Courier New" panose="02070309020205020404" pitchFamily="49" charset="0"/>
                        <a:buChar char="o"/>
                      </a:pPr>
                      <a:r>
                        <a:rPr lang="en-US" sz="1400" b="1" cap="none" spc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400" b="1" cap="none" spc="0" dirty="0"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57389" marR="16909" marT="16397" marB="1229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7030193"/>
                  </a:ext>
                </a:extLst>
              </a:tr>
            </a:tbl>
          </a:graphicData>
        </a:graphic>
      </p:graphicFrame>
      <p:sp>
        <p:nvSpPr>
          <p:cNvPr id="5" name="CasellaDiTesto 4">
            <a:extLst>
              <a:ext uri="{FF2B5EF4-FFF2-40B4-BE49-F238E27FC236}">
                <a16:creationId xmlns:a16="http://schemas.microsoft.com/office/drawing/2014/main" id="{5FE0648E-21B9-4372-93DF-1B579636F186}"/>
              </a:ext>
            </a:extLst>
          </p:cNvPr>
          <p:cNvSpPr txBox="1"/>
          <p:nvPr/>
        </p:nvSpPr>
        <p:spPr>
          <a:xfrm>
            <a:off x="192155" y="3457575"/>
            <a:ext cx="3796749" cy="29031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it-IT" sz="2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Ora risponda alle seguenti affermazioni utilizzando la scala numerica riportata sotto,</a:t>
            </a:r>
          </a:p>
          <a:p>
            <a:pPr>
              <a:lnSpc>
                <a:spcPct val="115000"/>
              </a:lnSpc>
            </a:pPr>
            <a:r>
              <a:rPr lang="it-IT" sz="2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dove 1 significa decisamente in disaccordo e 7 decisamente d’accordo, selezionando il numero che corrisponde alla Sua risposta.</a:t>
            </a:r>
          </a:p>
          <a:p>
            <a:pPr>
              <a:lnSpc>
                <a:spcPct val="115000"/>
              </a:lnSpc>
            </a:pPr>
            <a:endParaRPr lang="it-IT" sz="20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326132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1022350"/>
            <a:ext cx="709612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837744"/>
            <a:ext cx="403225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660" y="640894"/>
            <a:ext cx="168275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223203" y="635716"/>
            <a:ext cx="328612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055" y="635715"/>
            <a:ext cx="10907863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9459CAB5-DF79-45D4-8ACC-CD6A66914A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8506" y="800392"/>
            <a:ext cx="10264697" cy="1212102"/>
          </a:xfrm>
        </p:spPr>
        <p:txBody>
          <a:bodyPr>
            <a:normAutofit/>
          </a:bodyPr>
          <a:lstStyle/>
          <a:p>
            <a:r>
              <a:rPr lang="it-IT" sz="4000" dirty="0">
                <a:solidFill>
                  <a:srgbClr val="FFFFFF"/>
                </a:solidFill>
              </a:rPr>
              <a:t>INFERENZE DAI DATI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831DB63-540B-4818-A072-D5942D74A7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22646" y="2490436"/>
            <a:ext cx="9853974" cy="3567173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it-IT" sz="2400" dirty="0"/>
              <a:t>Le domande vengono ripetute appositamente per permettere la comparazione dei dati ottenuti non solo in relazione al periodo </a:t>
            </a:r>
            <a:r>
              <a:rPr lang="it-IT" sz="2400" dirty="0" err="1"/>
              <a:t>pre</a:t>
            </a:r>
            <a:r>
              <a:rPr lang="it-IT" sz="2400" dirty="0"/>
              <a:t>-pandemia, ma anche confrontando i blocchi temporali che hanno caratterizzato la pandemia.</a:t>
            </a:r>
          </a:p>
          <a:p>
            <a:pPr marL="0" indent="0">
              <a:buNone/>
            </a:pPr>
            <a:endParaRPr lang="it-IT" sz="2400" dirty="0"/>
          </a:p>
          <a:p>
            <a:pPr marL="0" indent="0">
              <a:buNone/>
            </a:pPr>
            <a:r>
              <a:rPr lang="it-IT" sz="2400" dirty="0"/>
              <a:t>I primi dati emersi sono quelli delle domande aperte</a:t>
            </a:r>
          </a:p>
        </p:txBody>
      </p:sp>
      <p:sp>
        <p:nvSpPr>
          <p:cNvPr id="4" name="Freccia a destra 3">
            <a:extLst>
              <a:ext uri="{FF2B5EF4-FFF2-40B4-BE49-F238E27FC236}">
                <a16:creationId xmlns:a16="http://schemas.microsoft.com/office/drawing/2014/main" id="{A0B17692-B28E-4E8C-A2E4-0E4F04AA977A}"/>
              </a:ext>
            </a:extLst>
          </p:cNvPr>
          <p:cNvSpPr/>
          <p:nvPr/>
        </p:nvSpPr>
        <p:spPr>
          <a:xfrm>
            <a:off x="8123583" y="4956313"/>
            <a:ext cx="1470991" cy="47707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14112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6851E770-A01B-4DDB-91E0-2BDA94BC87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379621"/>
            <a:ext cx="5181600" cy="4797342"/>
          </a:xfrm>
        </p:spPr>
        <p:txBody>
          <a:bodyPr/>
          <a:lstStyle/>
          <a:p>
            <a:pPr marL="0" indent="0">
              <a:buNone/>
            </a:pPr>
            <a:r>
              <a:rPr lang="it-IT" dirty="0"/>
              <a:t>Tra coloro che hanno risentito negativamente del </a:t>
            </a:r>
            <a:r>
              <a:rPr lang="it-IT" dirty="0" err="1"/>
              <a:t>lockdown</a:t>
            </a:r>
            <a:r>
              <a:rPr lang="it-IT" dirty="0"/>
              <a:t> e della paura del contagio i motivi più frequenti sono:</a:t>
            </a:r>
          </a:p>
          <a:p>
            <a:r>
              <a:rPr lang="it-IT" dirty="0"/>
              <a:t>La distanza;</a:t>
            </a:r>
          </a:p>
          <a:p>
            <a:r>
              <a:rPr lang="it-IT" dirty="0"/>
              <a:t>Mancanza di intimità laddove la coppia non fosse convivente;</a:t>
            </a:r>
          </a:p>
          <a:p>
            <a:r>
              <a:rPr lang="it-IT" dirty="0"/>
              <a:t>Diminuzione dell’eccitazione per via dell’assenza di stimoli e svaghi dovuti alla quarantena.</a:t>
            </a:r>
          </a:p>
        </p:txBody>
      </p:sp>
      <p:sp>
        <p:nvSpPr>
          <p:cNvPr id="7" name="Segnaposto contenuto 6">
            <a:extLst>
              <a:ext uri="{FF2B5EF4-FFF2-40B4-BE49-F238E27FC236}">
                <a16:creationId xmlns:a16="http://schemas.microsoft.com/office/drawing/2014/main" id="{5FA32F28-BCA0-4DE6-8113-91F33462A9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379619"/>
            <a:ext cx="5181600" cy="4797343"/>
          </a:xfrm>
        </p:spPr>
        <p:txBody>
          <a:bodyPr/>
          <a:lstStyle/>
          <a:p>
            <a:pPr marL="0" indent="0">
              <a:buNone/>
            </a:pPr>
            <a:r>
              <a:rPr lang="it-IT" dirty="0"/>
              <a:t>Tra coloro che hanno risentito positivamente del </a:t>
            </a:r>
            <a:r>
              <a:rPr lang="it-IT" dirty="0" err="1"/>
              <a:t>lockdown</a:t>
            </a:r>
            <a:r>
              <a:rPr lang="it-IT" dirty="0"/>
              <a:t> le ragioni citate sono:</a:t>
            </a:r>
          </a:p>
          <a:p>
            <a:r>
              <a:rPr lang="it-IT" dirty="0"/>
              <a:t>L’aumento del desiderio dovuto all’astinenza del </a:t>
            </a:r>
            <a:r>
              <a:rPr lang="it-IT" dirty="0" err="1"/>
              <a:t>lockdown</a:t>
            </a:r>
            <a:r>
              <a:rPr lang="it-IT" dirty="0"/>
              <a:t>;</a:t>
            </a:r>
          </a:p>
          <a:p>
            <a:r>
              <a:rPr lang="it-IT" dirty="0"/>
              <a:t>La nuova relazione era abbastanza soddisfacente e si preoccupavano meno della paura del contagio.</a:t>
            </a:r>
          </a:p>
        </p:txBody>
      </p:sp>
      <p:sp>
        <p:nvSpPr>
          <p:cNvPr id="11" name="Rettangolo ad angolo ripiegato 10">
            <a:extLst>
              <a:ext uri="{FF2B5EF4-FFF2-40B4-BE49-F238E27FC236}">
                <a16:creationId xmlns:a16="http://schemas.microsoft.com/office/drawing/2014/main" id="{91DE244D-9F63-40FD-874A-3AF33DDFDDB1}"/>
              </a:ext>
            </a:extLst>
          </p:cNvPr>
          <p:cNvSpPr/>
          <p:nvPr/>
        </p:nvSpPr>
        <p:spPr>
          <a:xfrm>
            <a:off x="-782053" y="-257320"/>
            <a:ext cx="1620253" cy="1572127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Ovale 12">
            <a:extLst>
              <a:ext uri="{FF2B5EF4-FFF2-40B4-BE49-F238E27FC236}">
                <a16:creationId xmlns:a16="http://schemas.microsoft.com/office/drawing/2014/main" id="{B74EAC2E-BD2F-4454-9C33-2D3017FFDCE2}"/>
              </a:ext>
            </a:extLst>
          </p:cNvPr>
          <p:cNvSpPr/>
          <p:nvPr/>
        </p:nvSpPr>
        <p:spPr>
          <a:xfrm>
            <a:off x="10287000" y="5825055"/>
            <a:ext cx="2743200" cy="160351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16922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build="allAtOnce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olo 1">
            <a:extLst>
              <a:ext uri="{FF2B5EF4-FFF2-40B4-BE49-F238E27FC236}">
                <a16:creationId xmlns:a16="http://schemas.microsoft.com/office/drawing/2014/main" id="{1948B57A-3653-45AF-AC11-CE095FD0C9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LINK DEL QUESTIONARIO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F6F0C2D-11AF-4E67-9F79-D2B72480EB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0574" y="801866"/>
            <a:ext cx="5306084" cy="523063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/>
            <a:endParaRPr lang="en-US" sz="240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US" sz="2400">
                <a:solidFill>
                  <a:srgbClr val="000000"/>
                </a:solidFill>
                <a:hlinkClick r:id="rId3"/>
              </a:rPr>
              <a:t>https://psicologiapd.fra1.qualtrics.com/jfe/form/SV_b1LTMGoZwcrFZ2t</a:t>
            </a:r>
            <a:endParaRPr lang="en-US" sz="2400">
              <a:solidFill>
                <a:srgbClr val="000000"/>
              </a:solidFill>
            </a:endParaRPr>
          </a:p>
          <a:p>
            <a:pPr marL="0"/>
            <a:endParaRPr lang="en-US" sz="2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352912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0">
            <a:extLst>
              <a:ext uri="{FF2B5EF4-FFF2-40B4-BE49-F238E27FC236}">
                <a16:creationId xmlns:a16="http://schemas.microsoft.com/office/drawing/2014/main" id="{57845966-6EFC-468A-9CC7-BAB4B95854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54372" y="0"/>
            <a:ext cx="9483256" cy="6858000"/>
          </a:xfrm>
          <a:prstGeom prst="rect">
            <a:avLst/>
          </a:prstGeom>
          <a:solidFill>
            <a:srgbClr val="8776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75554383-98AF-4A47-BB65-705FAAA4BE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ADAD1991-FFD1-4E94-ABAB-7560D33008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44484" y="0"/>
            <a:ext cx="7837716" cy="6858000"/>
          </a:xfrm>
          <a:custGeom>
            <a:avLst/>
            <a:gdLst>
              <a:gd name="connsiteX0" fmla="*/ 2232159 w 7837716"/>
              <a:gd name="connsiteY0" fmla="*/ 0 h 6858000"/>
              <a:gd name="connsiteX1" fmla="*/ 5605557 w 7837716"/>
              <a:gd name="connsiteY1" fmla="*/ 0 h 6858000"/>
              <a:gd name="connsiteX2" fmla="*/ 5617845 w 7837716"/>
              <a:gd name="connsiteY2" fmla="*/ 5384 h 6858000"/>
              <a:gd name="connsiteX3" fmla="*/ 7837716 w 7837716"/>
              <a:gd name="connsiteY3" fmla="*/ 3429000 h 6858000"/>
              <a:gd name="connsiteX4" fmla="*/ 5617845 w 7837716"/>
              <a:gd name="connsiteY4" fmla="*/ 6852616 h 6858000"/>
              <a:gd name="connsiteX5" fmla="*/ 5605557 w 7837716"/>
              <a:gd name="connsiteY5" fmla="*/ 6858000 h 6858000"/>
              <a:gd name="connsiteX6" fmla="*/ 2232159 w 7837716"/>
              <a:gd name="connsiteY6" fmla="*/ 6858000 h 6858000"/>
              <a:gd name="connsiteX7" fmla="*/ 2219871 w 7837716"/>
              <a:gd name="connsiteY7" fmla="*/ 6852616 h 6858000"/>
              <a:gd name="connsiteX8" fmla="*/ 0 w 7837716"/>
              <a:gd name="connsiteY8" fmla="*/ 3429000 h 6858000"/>
              <a:gd name="connsiteX9" fmla="*/ 2219871 w 7837716"/>
              <a:gd name="connsiteY9" fmla="*/ 538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837716" h="6858000">
                <a:moveTo>
                  <a:pt x="2232159" y="0"/>
                </a:moveTo>
                <a:lnTo>
                  <a:pt x="5605557" y="0"/>
                </a:lnTo>
                <a:lnTo>
                  <a:pt x="5617845" y="5384"/>
                </a:lnTo>
                <a:cubicBezTo>
                  <a:pt x="6931322" y="618789"/>
                  <a:pt x="7837716" y="1921305"/>
                  <a:pt x="7837716" y="3429000"/>
                </a:cubicBezTo>
                <a:cubicBezTo>
                  <a:pt x="7837716" y="4936696"/>
                  <a:pt x="6931322" y="6239212"/>
                  <a:pt x="5617845" y="6852616"/>
                </a:cubicBezTo>
                <a:lnTo>
                  <a:pt x="5605557" y="6858000"/>
                </a:lnTo>
                <a:lnTo>
                  <a:pt x="2232159" y="6858000"/>
                </a:lnTo>
                <a:lnTo>
                  <a:pt x="2219871" y="6852616"/>
                </a:lnTo>
                <a:cubicBezTo>
                  <a:pt x="906394" y="6239212"/>
                  <a:pt x="0" y="4936696"/>
                  <a:pt x="0" y="3429000"/>
                </a:cubicBezTo>
                <a:cubicBezTo>
                  <a:pt x="0" y="1921305"/>
                  <a:pt x="906394" y="618789"/>
                  <a:pt x="2219871" y="5384"/>
                </a:cubicBezTo>
                <a:close/>
              </a:path>
            </a:pathLst>
          </a:custGeom>
          <a:solidFill>
            <a:schemeClr val="bg1"/>
          </a:solidFill>
          <a:ln>
            <a:gradFill>
              <a:gsLst>
                <a:gs pos="0">
                  <a:schemeClr val="accent2"/>
                </a:gs>
                <a:gs pos="23000">
                  <a:schemeClr val="accent2"/>
                </a:gs>
                <a:gs pos="83000">
                  <a:schemeClr val="accent1"/>
                </a:gs>
                <a:gs pos="100000">
                  <a:schemeClr val="accent1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6" name="Immagine 5" descr="Immagine che contiene testo&#10;&#10;Descrizione generata automaticamente">
            <a:extLst>
              <a:ext uri="{FF2B5EF4-FFF2-40B4-BE49-F238E27FC236}">
                <a16:creationId xmlns:a16="http://schemas.microsoft.com/office/drawing/2014/main" id="{E0ADBACA-2208-4E9F-81CD-A3851B2E253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9013" y="1695874"/>
            <a:ext cx="6633974" cy="3466251"/>
          </a:xfrm>
          <a:prstGeom prst="rect">
            <a:avLst/>
          </a:prstGeom>
        </p:spPr>
      </p:pic>
      <p:sp>
        <p:nvSpPr>
          <p:cNvPr id="7" name="CasellaDiTesto 6">
            <a:extLst>
              <a:ext uri="{FF2B5EF4-FFF2-40B4-BE49-F238E27FC236}">
                <a16:creationId xmlns:a16="http://schemas.microsoft.com/office/drawing/2014/main" id="{770F3F20-0086-45A2-84B7-FA8F7DCA0473}"/>
              </a:ext>
            </a:extLst>
          </p:cNvPr>
          <p:cNvSpPr txBox="1"/>
          <p:nvPr/>
        </p:nvSpPr>
        <p:spPr>
          <a:xfrm>
            <a:off x="3690730" y="808383"/>
            <a:ext cx="48105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600" dirty="0">
                <a:latin typeface="Gabriola" panose="04040605051002020D02" pitchFamily="82" charset="0"/>
              </a:rPr>
              <a:t>NEW RESULTS ARE COMING…</a:t>
            </a:r>
          </a:p>
        </p:txBody>
      </p:sp>
    </p:spTree>
    <p:extLst>
      <p:ext uri="{BB962C8B-B14F-4D97-AF65-F5344CB8AC3E}">
        <p14:creationId xmlns:p14="http://schemas.microsoft.com/office/powerpoint/2010/main" val="13407842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2" name="Rectangle 41">
            <a:extLst>
              <a:ext uri="{FF2B5EF4-FFF2-40B4-BE49-F238E27FC236}">
                <a16:creationId xmlns:a16="http://schemas.microsoft.com/office/drawing/2014/main" id="{DD38EE57-B708-47C9-A4A4-E25F09FAB0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4" name="Group 43">
            <a:extLst>
              <a:ext uri="{FF2B5EF4-FFF2-40B4-BE49-F238E27FC236}">
                <a16:creationId xmlns:a16="http://schemas.microsoft.com/office/drawing/2014/main" id="{57A28182-58A5-4DBB-8F64-BD944BCA81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09710" y="635715"/>
            <a:ext cx="11142208" cy="2482136"/>
            <a:chOff x="409710" y="635715"/>
            <a:chExt cx="11142208" cy="2482136"/>
          </a:xfrm>
        </p:grpSpPr>
        <p:sp>
          <p:nvSpPr>
            <p:cNvPr id="45" name="Freeform 44">
              <a:extLst>
                <a:ext uri="{FF2B5EF4-FFF2-40B4-BE49-F238E27FC236}">
                  <a16:creationId xmlns:a16="http://schemas.microsoft.com/office/drawing/2014/main" id="{E4A9080E-7BA6-45FC-8677-8B9D5F4DAF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23203" y="635716"/>
              <a:ext cx="328612" cy="1742360"/>
            </a:xfrm>
            <a:custGeom>
              <a:avLst/>
              <a:gdLst>
                <a:gd name="T0" fmla="*/ 207 w 207"/>
                <a:gd name="T1" fmla="*/ 987 h 1114"/>
                <a:gd name="T2" fmla="*/ 0 w 207"/>
                <a:gd name="T3" fmla="*/ 1114 h 1114"/>
                <a:gd name="T4" fmla="*/ 0 w 207"/>
                <a:gd name="T5" fmla="*/ 127 h 1114"/>
                <a:gd name="T6" fmla="*/ 207 w 207"/>
                <a:gd name="T7" fmla="*/ 0 h 1114"/>
                <a:gd name="T8" fmla="*/ 207 w 207"/>
                <a:gd name="T9" fmla="*/ 987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7" h="1114">
                  <a:moveTo>
                    <a:pt x="207" y="987"/>
                  </a:moveTo>
                  <a:lnTo>
                    <a:pt x="0" y="1114"/>
                  </a:lnTo>
                  <a:lnTo>
                    <a:pt x="0" y="127"/>
                  </a:lnTo>
                  <a:lnTo>
                    <a:pt x="207" y="0"/>
                  </a:lnTo>
                  <a:lnTo>
                    <a:pt x="207" y="987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Freeform 45">
              <a:extLst>
                <a:ext uri="{FF2B5EF4-FFF2-40B4-BE49-F238E27FC236}">
                  <a16:creationId xmlns:a16="http://schemas.microsoft.com/office/drawing/2014/main" id="{2163D516-75D4-4DE0-AC27-63719125AE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1022350"/>
              <a:ext cx="709612" cy="2095501"/>
            </a:xfrm>
            <a:custGeom>
              <a:avLst/>
              <a:gdLst>
                <a:gd name="T0" fmla="*/ 447 w 447"/>
                <a:gd name="T1" fmla="*/ 1363 h 1363"/>
                <a:gd name="T2" fmla="*/ 0 w 447"/>
                <a:gd name="T3" fmla="*/ 987 h 1363"/>
                <a:gd name="T4" fmla="*/ 0 w 447"/>
                <a:gd name="T5" fmla="*/ 0 h 1363"/>
                <a:gd name="T6" fmla="*/ 447 w 447"/>
                <a:gd name="T7" fmla="*/ 376 h 1363"/>
                <a:gd name="T8" fmla="*/ 447 w 447"/>
                <a:gd name="T9" fmla="*/ 1363 h 13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7" h="1363">
                  <a:moveTo>
                    <a:pt x="447" y="1363"/>
                  </a:moveTo>
                  <a:lnTo>
                    <a:pt x="0" y="987"/>
                  </a:lnTo>
                  <a:lnTo>
                    <a:pt x="0" y="0"/>
                  </a:lnTo>
                  <a:lnTo>
                    <a:pt x="447" y="376"/>
                  </a:lnTo>
                  <a:lnTo>
                    <a:pt x="447" y="1363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Freeform 46">
              <a:extLst>
                <a:ext uri="{FF2B5EF4-FFF2-40B4-BE49-F238E27FC236}">
                  <a16:creationId xmlns:a16="http://schemas.microsoft.com/office/drawing/2014/main" id="{E74A26A5-C23A-46D4-B0FF-155FB38346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837744"/>
              <a:ext cx="403225" cy="1705431"/>
            </a:xfrm>
            <a:custGeom>
              <a:avLst/>
              <a:gdLst>
                <a:gd name="T0" fmla="*/ 254 w 254"/>
                <a:gd name="T1" fmla="*/ 987 h 1109"/>
                <a:gd name="T2" fmla="*/ 0 w 254"/>
                <a:gd name="T3" fmla="*/ 1109 h 1109"/>
                <a:gd name="T4" fmla="*/ 0 w 254"/>
                <a:gd name="T5" fmla="*/ 119 h 1109"/>
                <a:gd name="T6" fmla="*/ 254 w 254"/>
                <a:gd name="T7" fmla="*/ 0 h 1109"/>
                <a:gd name="T8" fmla="*/ 254 w 254"/>
                <a:gd name="T9" fmla="*/ 987 h 1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4" h="1109">
                  <a:moveTo>
                    <a:pt x="254" y="987"/>
                  </a:moveTo>
                  <a:lnTo>
                    <a:pt x="0" y="1109"/>
                  </a:lnTo>
                  <a:lnTo>
                    <a:pt x="0" y="119"/>
                  </a:lnTo>
                  <a:lnTo>
                    <a:pt x="254" y="0"/>
                  </a:lnTo>
                  <a:lnTo>
                    <a:pt x="254" y="98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Freeform 47">
              <a:extLst>
                <a:ext uri="{FF2B5EF4-FFF2-40B4-BE49-F238E27FC236}">
                  <a16:creationId xmlns:a16="http://schemas.microsoft.com/office/drawing/2014/main" id="{08E0243F-1062-43C6-AD04-130DFF6684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660" y="640894"/>
              <a:ext cx="168275" cy="1713195"/>
            </a:xfrm>
            <a:custGeom>
              <a:avLst/>
              <a:gdLst>
                <a:gd name="T0" fmla="*/ 106 w 106"/>
                <a:gd name="T1" fmla="*/ 1114 h 1114"/>
                <a:gd name="T2" fmla="*/ 0 w 106"/>
                <a:gd name="T3" fmla="*/ 1005 h 1114"/>
                <a:gd name="T4" fmla="*/ 0 w 106"/>
                <a:gd name="T5" fmla="*/ 0 h 1114"/>
                <a:gd name="T6" fmla="*/ 106 w 106"/>
                <a:gd name="T7" fmla="*/ 110 h 1114"/>
                <a:gd name="T8" fmla="*/ 106 w 106"/>
                <a:gd name="T9" fmla="*/ 1114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6" h="1114">
                  <a:moveTo>
                    <a:pt x="106" y="1114"/>
                  </a:moveTo>
                  <a:lnTo>
                    <a:pt x="0" y="1005"/>
                  </a:lnTo>
                  <a:lnTo>
                    <a:pt x="0" y="0"/>
                  </a:lnTo>
                  <a:lnTo>
                    <a:pt x="106" y="110"/>
                  </a:lnTo>
                  <a:lnTo>
                    <a:pt x="106" y="111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94C5517B-1B0F-47AA-93A5-3671899698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055" y="635715"/>
              <a:ext cx="10907863" cy="154145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olo 1">
            <a:extLst>
              <a:ext uri="{FF2B5EF4-FFF2-40B4-BE49-F238E27FC236}">
                <a16:creationId xmlns:a16="http://schemas.microsoft.com/office/drawing/2014/main" id="{35F2F5FE-E0C9-4529-937C-FF85FD3C3A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7280" y="759805"/>
            <a:ext cx="1030652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TARGET</a:t>
            </a:r>
          </a:p>
        </p:txBody>
      </p:sp>
      <p:sp>
        <p:nvSpPr>
          <p:cNvPr id="4" name="Segnaposto contenuto 2">
            <a:extLst>
              <a:ext uri="{FF2B5EF4-FFF2-40B4-BE49-F238E27FC236}">
                <a16:creationId xmlns:a16="http://schemas.microsoft.com/office/drawing/2014/main" id="{1C658221-2962-4B1B-B838-39643F40A31B}"/>
              </a:ext>
            </a:extLst>
          </p:cNvPr>
          <p:cNvSpPr txBox="1">
            <a:spLocks/>
          </p:cNvSpPr>
          <p:nvPr/>
        </p:nvSpPr>
        <p:spPr>
          <a:xfrm>
            <a:off x="1420048" y="2378076"/>
            <a:ext cx="4661223" cy="384420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000" u="sng" dirty="0" err="1"/>
              <a:t>Criteri</a:t>
            </a:r>
            <a:r>
              <a:rPr lang="en-US" sz="3000" u="sng" dirty="0"/>
              <a:t> di </a:t>
            </a:r>
            <a:r>
              <a:rPr lang="en-US" sz="3000" u="sng" dirty="0" err="1"/>
              <a:t>inclusione</a:t>
            </a:r>
            <a:r>
              <a:rPr lang="en-US" sz="3000" u="sng" dirty="0"/>
              <a:t>:</a:t>
            </a:r>
            <a:endParaRPr lang="en-US" sz="3000" dirty="0"/>
          </a:p>
          <a:p>
            <a:r>
              <a:rPr lang="en-US" sz="3000" dirty="0" err="1"/>
              <a:t>Inizio</a:t>
            </a:r>
            <a:r>
              <a:rPr lang="en-US" sz="3000" dirty="0"/>
              <a:t> </a:t>
            </a:r>
            <a:r>
              <a:rPr lang="en-US" sz="3000" dirty="0" err="1"/>
              <a:t>della</a:t>
            </a:r>
            <a:r>
              <a:rPr lang="en-US" sz="3000" dirty="0"/>
              <a:t> </a:t>
            </a:r>
            <a:r>
              <a:rPr lang="en-US" sz="3000" dirty="0" err="1"/>
              <a:t>relazione</a:t>
            </a:r>
            <a:r>
              <a:rPr lang="en-US" sz="3000" dirty="0"/>
              <a:t> da </a:t>
            </a:r>
            <a:r>
              <a:rPr lang="en-US" sz="3000" dirty="0" err="1"/>
              <a:t>Marzo</a:t>
            </a:r>
            <a:r>
              <a:rPr lang="en-US" sz="3000" dirty="0"/>
              <a:t> 2020 in poi; </a:t>
            </a:r>
          </a:p>
          <a:p>
            <a:r>
              <a:rPr lang="en-US" sz="3000" dirty="0" err="1"/>
              <a:t>Coppie</a:t>
            </a:r>
            <a:r>
              <a:rPr lang="en-US" sz="3000" dirty="0"/>
              <a:t> </a:t>
            </a:r>
            <a:r>
              <a:rPr lang="en-US" sz="3000" dirty="0" err="1"/>
              <a:t>che</a:t>
            </a:r>
            <a:r>
              <a:rPr lang="en-US" sz="3000" dirty="0"/>
              <a:t> </a:t>
            </a:r>
            <a:r>
              <a:rPr lang="en-US" sz="3000" dirty="0" err="1"/>
              <a:t>vivono</a:t>
            </a:r>
            <a:r>
              <a:rPr lang="en-US" sz="3000" dirty="0"/>
              <a:t> in Italia; </a:t>
            </a:r>
          </a:p>
          <a:p>
            <a:r>
              <a:rPr lang="en-US" sz="3000" dirty="0" err="1"/>
              <a:t>Volontà</a:t>
            </a:r>
            <a:r>
              <a:rPr lang="en-US" sz="3000" dirty="0"/>
              <a:t> di </a:t>
            </a:r>
            <a:r>
              <a:rPr lang="en-US" sz="3000" dirty="0" err="1"/>
              <a:t>collaborazione</a:t>
            </a:r>
            <a:r>
              <a:rPr lang="en-US" sz="3000" dirty="0"/>
              <a:t>; </a:t>
            </a:r>
          </a:p>
          <a:p>
            <a:r>
              <a:rPr lang="en-US" sz="3000" dirty="0" err="1"/>
              <a:t>Essere</a:t>
            </a:r>
            <a:r>
              <a:rPr lang="en-US" sz="3000" dirty="0"/>
              <a:t> </a:t>
            </a:r>
            <a:r>
              <a:rPr lang="en-US" sz="3000" dirty="0" err="1"/>
              <a:t>maggiorenni</a:t>
            </a:r>
            <a:r>
              <a:rPr lang="en-US" sz="3000" dirty="0"/>
              <a:t>; </a:t>
            </a:r>
          </a:p>
          <a:p>
            <a:r>
              <a:rPr lang="en-US" sz="3000" dirty="0" err="1"/>
              <a:t>Nessuna</a:t>
            </a:r>
            <a:r>
              <a:rPr lang="en-US" sz="3000" dirty="0"/>
              <a:t> </a:t>
            </a:r>
            <a:r>
              <a:rPr lang="en-US" sz="3000" dirty="0" err="1"/>
              <a:t>restrizione</a:t>
            </a:r>
            <a:r>
              <a:rPr lang="en-US" sz="3000" dirty="0"/>
              <a:t> per </a:t>
            </a:r>
            <a:r>
              <a:rPr lang="en-US" sz="3000" dirty="0" err="1"/>
              <a:t>quanto</a:t>
            </a:r>
            <a:r>
              <a:rPr lang="en-US" sz="3000" dirty="0"/>
              <a:t> </a:t>
            </a:r>
            <a:r>
              <a:rPr lang="en-US" sz="3000" dirty="0" err="1"/>
              <a:t>riguarda</a:t>
            </a:r>
            <a:r>
              <a:rPr lang="en-US" sz="3000" dirty="0"/>
              <a:t> </a:t>
            </a:r>
            <a:r>
              <a:rPr lang="en-US" sz="3000" dirty="0" err="1"/>
              <a:t>gli</a:t>
            </a:r>
            <a:r>
              <a:rPr lang="en-US" sz="3000" dirty="0"/>
              <a:t> </a:t>
            </a:r>
            <a:r>
              <a:rPr lang="en-US" sz="3000" dirty="0" err="1"/>
              <a:t>orientamenti</a:t>
            </a:r>
            <a:r>
              <a:rPr lang="en-US" sz="3000" dirty="0"/>
              <a:t> </a:t>
            </a:r>
            <a:r>
              <a:rPr lang="en-US" sz="3000" dirty="0" err="1"/>
              <a:t>sessuali</a:t>
            </a:r>
            <a:r>
              <a:rPr lang="en-US" sz="3000" dirty="0"/>
              <a:t>.</a:t>
            </a:r>
          </a:p>
          <a:p>
            <a:endParaRPr lang="en-US" sz="2200" dirty="0"/>
          </a:p>
        </p:txBody>
      </p:sp>
      <p:pic>
        <p:nvPicPr>
          <p:cNvPr id="15" name="Elemento grafico 14" descr="Gruppo contorno">
            <a:extLst>
              <a:ext uri="{FF2B5EF4-FFF2-40B4-BE49-F238E27FC236}">
                <a16:creationId xmlns:a16="http://schemas.microsoft.com/office/drawing/2014/main" id="{F769AC78-7158-4A00-A67E-3C580A41C2D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718408" y="2492376"/>
            <a:ext cx="3563372" cy="35633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94077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DD38EE57-B708-47C9-A4A4-E25F09FAB0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57A28182-58A5-4DBB-8F64-BD944BCA81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09710" y="635715"/>
            <a:ext cx="11142208" cy="2482136"/>
            <a:chOff x="409710" y="635715"/>
            <a:chExt cx="11142208" cy="2482136"/>
          </a:xfrm>
        </p:grpSpPr>
        <p:sp>
          <p:nvSpPr>
            <p:cNvPr id="32" name="Freeform 44">
              <a:extLst>
                <a:ext uri="{FF2B5EF4-FFF2-40B4-BE49-F238E27FC236}">
                  <a16:creationId xmlns:a16="http://schemas.microsoft.com/office/drawing/2014/main" id="{E4A9080E-7BA6-45FC-8677-8B9D5F4DAF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23203" y="635716"/>
              <a:ext cx="328612" cy="1742360"/>
            </a:xfrm>
            <a:custGeom>
              <a:avLst/>
              <a:gdLst>
                <a:gd name="T0" fmla="*/ 207 w 207"/>
                <a:gd name="T1" fmla="*/ 987 h 1114"/>
                <a:gd name="T2" fmla="*/ 0 w 207"/>
                <a:gd name="T3" fmla="*/ 1114 h 1114"/>
                <a:gd name="T4" fmla="*/ 0 w 207"/>
                <a:gd name="T5" fmla="*/ 127 h 1114"/>
                <a:gd name="T6" fmla="*/ 207 w 207"/>
                <a:gd name="T7" fmla="*/ 0 h 1114"/>
                <a:gd name="T8" fmla="*/ 207 w 207"/>
                <a:gd name="T9" fmla="*/ 987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7" h="1114">
                  <a:moveTo>
                    <a:pt x="207" y="987"/>
                  </a:moveTo>
                  <a:lnTo>
                    <a:pt x="0" y="1114"/>
                  </a:lnTo>
                  <a:lnTo>
                    <a:pt x="0" y="127"/>
                  </a:lnTo>
                  <a:lnTo>
                    <a:pt x="207" y="0"/>
                  </a:lnTo>
                  <a:lnTo>
                    <a:pt x="207" y="987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Freeform 45">
              <a:extLst>
                <a:ext uri="{FF2B5EF4-FFF2-40B4-BE49-F238E27FC236}">
                  <a16:creationId xmlns:a16="http://schemas.microsoft.com/office/drawing/2014/main" id="{2163D516-75D4-4DE0-AC27-63719125AE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1022350"/>
              <a:ext cx="709612" cy="2095501"/>
            </a:xfrm>
            <a:custGeom>
              <a:avLst/>
              <a:gdLst>
                <a:gd name="T0" fmla="*/ 447 w 447"/>
                <a:gd name="T1" fmla="*/ 1363 h 1363"/>
                <a:gd name="T2" fmla="*/ 0 w 447"/>
                <a:gd name="T3" fmla="*/ 987 h 1363"/>
                <a:gd name="T4" fmla="*/ 0 w 447"/>
                <a:gd name="T5" fmla="*/ 0 h 1363"/>
                <a:gd name="T6" fmla="*/ 447 w 447"/>
                <a:gd name="T7" fmla="*/ 376 h 1363"/>
                <a:gd name="T8" fmla="*/ 447 w 447"/>
                <a:gd name="T9" fmla="*/ 1363 h 13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7" h="1363">
                  <a:moveTo>
                    <a:pt x="447" y="1363"/>
                  </a:moveTo>
                  <a:lnTo>
                    <a:pt x="0" y="987"/>
                  </a:lnTo>
                  <a:lnTo>
                    <a:pt x="0" y="0"/>
                  </a:lnTo>
                  <a:lnTo>
                    <a:pt x="447" y="376"/>
                  </a:lnTo>
                  <a:lnTo>
                    <a:pt x="447" y="1363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46">
              <a:extLst>
                <a:ext uri="{FF2B5EF4-FFF2-40B4-BE49-F238E27FC236}">
                  <a16:creationId xmlns:a16="http://schemas.microsoft.com/office/drawing/2014/main" id="{E74A26A5-C23A-46D4-B0FF-155FB38346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837744"/>
              <a:ext cx="403225" cy="1705431"/>
            </a:xfrm>
            <a:custGeom>
              <a:avLst/>
              <a:gdLst>
                <a:gd name="T0" fmla="*/ 254 w 254"/>
                <a:gd name="T1" fmla="*/ 987 h 1109"/>
                <a:gd name="T2" fmla="*/ 0 w 254"/>
                <a:gd name="T3" fmla="*/ 1109 h 1109"/>
                <a:gd name="T4" fmla="*/ 0 w 254"/>
                <a:gd name="T5" fmla="*/ 119 h 1109"/>
                <a:gd name="T6" fmla="*/ 254 w 254"/>
                <a:gd name="T7" fmla="*/ 0 h 1109"/>
                <a:gd name="T8" fmla="*/ 254 w 254"/>
                <a:gd name="T9" fmla="*/ 987 h 1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4" h="1109">
                  <a:moveTo>
                    <a:pt x="254" y="987"/>
                  </a:moveTo>
                  <a:lnTo>
                    <a:pt x="0" y="1109"/>
                  </a:lnTo>
                  <a:lnTo>
                    <a:pt x="0" y="119"/>
                  </a:lnTo>
                  <a:lnTo>
                    <a:pt x="254" y="0"/>
                  </a:lnTo>
                  <a:lnTo>
                    <a:pt x="254" y="98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Freeform 47">
              <a:extLst>
                <a:ext uri="{FF2B5EF4-FFF2-40B4-BE49-F238E27FC236}">
                  <a16:creationId xmlns:a16="http://schemas.microsoft.com/office/drawing/2014/main" id="{08E0243F-1062-43C6-AD04-130DFF6684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660" y="640894"/>
              <a:ext cx="168275" cy="1713195"/>
            </a:xfrm>
            <a:custGeom>
              <a:avLst/>
              <a:gdLst>
                <a:gd name="T0" fmla="*/ 106 w 106"/>
                <a:gd name="T1" fmla="*/ 1114 h 1114"/>
                <a:gd name="T2" fmla="*/ 0 w 106"/>
                <a:gd name="T3" fmla="*/ 1005 h 1114"/>
                <a:gd name="T4" fmla="*/ 0 w 106"/>
                <a:gd name="T5" fmla="*/ 0 h 1114"/>
                <a:gd name="T6" fmla="*/ 106 w 106"/>
                <a:gd name="T7" fmla="*/ 110 h 1114"/>
                <a:gd name="T8" fmla="*/ 106 w 106"/>
                <a:gd name="T9" fmla="*/ 1114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6" h="1114">
                  <a:moveTo>
                    <a:pt x="106" y="1114"/>
                  </a:moveTo>
                  <a:lnTo>
                    <a:pt x="0" y="1005"/>
                  </a:lnTo>
                  <a:lnTo>
                    <a:pt x="0" y="0"/>
                  </a:lnTo>
                  <a:lnTo>
                    <a:pt x="106" y="110"/>
                  </a:lnTo>
                  <a:lnTo>
                    <a:pt x="106" y="111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94C5517B-1B0F-47AA-93A5-3671899698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055" y="635715"/>
              <a:ext cx="10907863" cy="154145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olo 1">
            <a:extLst>
              <a:ext uri="{FF2B5EF4-FFF2-40B4-BE49-F238E27FC236}">
                <a16:creationId xmlns:a16="http://schemas.microsoft.com/office/drawing/2014/main" id="{52F5C6EE-A947-4686-968E-E711505C66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7280" y="759805"/>
            <a:ext cx="10306520" cy="1325563"/>
          </a:xfrm>
        </p:spPr>
        <p:txBody>
          <a:bodyPr>
            <a:normAutofit/>
          </a:bodyPr>
          <a:lstStyle/>
          <a:p>
            <a:r>
              <a:rPr lang="it-IT" b="1" dirty="0">
                <a:solidFill>
                  <a:srgbClr val="FFFFFF"/>
                </a:solidFill>
              </a:rPr>
              <a:t>METODO: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847A44B-AC67-405F-8A44-9E4D42687C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4904" y="2494450"/>
            <a:ext cx="4927770" cy="3563159"/>
          </a:xfrm>
        </p:spPr>
        <p:txBody>
          <a:bodyPr>
            <a:noAutofit/>
          </a:bodyPr>
          <a:lstStyle/>
          <a:p>
            <a:r>
              <a:rPr lang="it-IT" sz="2600" dirty="0"/>
              <a:t>Partendo da un’analisi della letteratura riguardante, in generale, la sessualità durante la pandemia abbiamo ristretto il focus alla sessualità nelle nuove coppie. </a:t>
            </a:r>
          </a:p>
          <a:p>
            <a:r>
              <a:rPr lang="it-IT" sz="2600" dirty="0"/>
              <a:t>Riguardo a questo non abbiamo trovato della letteratura specifica </a:t>
            </a:r>
          </a:p>
          <a:p>
            <a:r>
              <a:rPr lang="it-IT" sz="2600" dirty="0"/>
              <a:t>Quindi abbiamo scelto di condurre un’indagine di tipo esplorativo </a:t>
            </a:r>
          </a:p>
        </p:txBody>
      </p:sp>
      <p:pic>
        <p:nvPicPr>
          <p:cNvPr id="6" name="Elemento grafico 5" descr="Diagramma di diramazione con riempimento a tinta unita">
            <a:extLst>
              <a:ext uri="{FF2B5EF4-FFF2-40B4-BE49-F238E27FC236}">
                <a16:creationId xmlns:a16="http://schemas.microsoft.com/office/drawing/2014/main" id="{3C2F2DA1-9CA4-42D5-871E-B3D3E878C3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209852" y="2124535"/>
            <a:ext cx="3691323" cy="3588401"/>
          </a:xfrm>
          <a:prstGeom prst="rect">
            <a:avLst/>
          </a:prstGeom>
        </p:spPr>
      </p:pic>
      <p:sp>
        <p:nvSpPr>
          <p:cNvPr id="17" name="Freccia in giù 16">
            <a:extLst>
              <a:ext uri="{FF2B5EF4-FFF2-40B4-BE49-F238E27FC236}">
                <a16:creationId xmlns:a16="http://schemas.microsoft.com/office/drawing/2014/main" id="{E084942B-0358-4B75-8B36-C65EE75DBB97}"/>
              </a:ext>
            </a:extLst>
          </p:cNvPr>
          <p:cNvSpPr/>
          <p:nvPr/>
        </p:nvSpPr>
        <p:spPr>
          <a:xfrm rot="16200000">
            <a:off x="5919908" y="5605912"/>
            <a:ext cx="690268" cy="731520"/>
          </a:xfrm>
          <a:prstGeom prst="downArrow">
            <a:avLst>
              <a:gd name="adj1" fmla="val 41361"/>
              <a:gd name="adj2" fmla="val 57200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8" name="CasellaDiTesto 17">
            <a:extLst>
              <a:ext uri="{FF2B5EF4-FFF2-40B4-BE49-F238E27FC236}">
                <a16:creationId xmlns:a16="http://schemas.microsoft.com/office/drawing/2014/main" id="{82A96429-81A3-4A08-9995-F1F5686B3D81}"/>
              </a:ext>
            </a:extLst>
          </p:cNvPr>
          <p:cNvSpPr txBox="1"/>
          <p:nvPr/>
        </p:nvSpPr>
        <p:spPr>
          <a:xfrm>
            <a:off x="6658256" y="5325341"/>
            <a:ext cx="5324989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it-IT" sz="2600" dirty="0">
                <a:sym typeface="Wingdings" panose="05000000000000000000" pitchFamily="2" charset="2"/>
              </a:rPr>
              <a:t> </a:t>
            </a:r>
            <a:r>
              <a:rPr lang="it-IT" sz="2600" dirty="0"/>
              <a:t>tramite un questionario approvato dal comitato etico dell’Università degli Studi </a:t>
            </a:r>
            <a:r>
              <a:rPr lang="it-IT" sz="2600"/>
              <a:t>di Padova</a:t>
            </a:r>
            <a:endParaRPr lang="it-IT" sz="2600" dirty="0"/>
          </a:p>
        </p:txBody>
      </p:sp>
    </p:spTree>
    <p:extLst>
      <p:ext uri="{BB962C8B-B14F-4D97-AF65-F5344CB8AC3E}">
        <p14:creationId xmlns:p14="http://schemas.microsoft.com/office/powerpoint/2010/main" val="1862562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" name="Rectangle 30">
            <a:extLst>
              <a:ext uri="{FF2B5EF4-FFF2-40B4-BE49-F238E27FC236}">
                <a16:creationId xmlns:a16="http://schemas.microsoft.com/office/drawing/2014/main" id="{427D15F9-FBA9-45B6-A1EE-7E26109074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549D845D-9A57-49AC-9523-BB0D6DA6FE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09710" y="635715"/>
            <a:ext cx="11142208" cy="2482136"/>
            <a:chOff x="409710" y="635715"/>
            <a:chExt cx="11142208" cy="2482136"/>
          </a:xfrm>
        </p:grpSpPr>
        <p:sp>
          <p:nvSpPr>
            <p:cNvPr id="34" name="Freeform 44">
              <a:extLst>
                <a:ext uri="{FF2B5EF4-FFF2-40B4-BE49-F238E27FC236}">
                  <a16:creationId xmlns:a16="http://schemas.microsoft.com/office/drawing/2014/main" id="{3348EFE1-9D21-4DC0-8EC9-C88767061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23203" y="635716"/>
              <a:ext cx="328612" cy="1742360"/>
            </a:xfrm>
            <a:custGeom>
              <a:avLst/>
              <a:gdLst>
                <a:gd name="T0" fmla="*/ 207 w 207"/>
                <a:gd name="T1" fmla="*/ 987 h 1114"/>
                <a:gd name="T2" fmla="*/ 0 w 207"/>
                <a:gd name="T3" fmla="*/ 1114 h 1114"/>
                <a:gd name="T4" fmla="*/ 0 w 207"/>
                <a:gd name="T5" fmla="*/ 127 h 1114"/>
                <a:gd name="T6" fmla="*/ 207 w 207"/>
                <a:gd name="T7" fmla="*/ 0 h 1114"/>
                <a:gd name="T8" fmla="*/ 207 w 207"/>
                <a:gd name="T9" fmla="*/ 987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7" h="1114">
                  <a:moveTo>
                    <a:pt x="207" y="987"/>
                  </a:moveTo>
                  <a:lnTo>
                    <a:pt x="0" y="1114"/>
                  </a:lnTo>
                  <a:lnTo>
                    <a:pt x="0" y="127"/>
                  </a:lnTo>
                  <a:lnTo>
                    <a:pt x="207" y="0"/>
                  </a:lnTo>
                  <a:lnTo>
                    <a:pt x="207" y="987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Freeform 45">
              <a:extLst>
                <a:ext uri="{FF2B5EF4-FFF2-40B4-BE49-F238E27FC236}">
                  <a16:creationId xmlns:a16="http://schemas.microsoft.com/office/drawing/2014/main" id="{D9CD0CF4-76F6-470E-A8EF-DD74FC196C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1022350"/>
              <a:ext cx="709612" cy="2095501"/>
            </a:xfrm>
            <a:custGeom>
              <a:avLst/>
              <a:gdLst>
                <a:gd name="T0" fmla="*/ 447 w 447"/>
                <a:gd name="T1" fmla="*/ 1363 h 1363"/>
                <a:gd name="T2" fmla="*/ 0 w 447"/>
                <a:gd name="T3" fmla="*/ 987 h 1363"/>
                <a:gd name="T4" fmla="*/ 0 w 447"/>
                <a:gd name="T5" fmla="*/ 0 h 1363"/>
                <a:gd name="T6" fmla="*/ 447 w 447"/>
                <a:gd name="T7" fmla="*/ 376 h 1363"/>
                <a:gd name="T8" fmla="*/ 447 w 447"/>
                <a:gd name="T9" fmla="*/ 1363 h 13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7" h="1363">
                  <a:moveTo>
                    <a:pt x="447" y="1363"/>
                  </a:moveTo>
                  <a:lnTo>
                    <a:pt x="0" y="987"/>
                  </a:lnTo>
                  <a:lnTo>
                    <a:pt x="0" y="0"/>
                  </a:lnTo>
                  <a:lnTo>
                    <a:pt x="447" y="376"/>
                  </a:lnTo>
                  <a:lnTo>
                    <a:pt x="447" y="1363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46">
              <a:extLst>
                <a:ext uri="{FF2B5EF4-FFF2-40B4-BE49-F238E27FC236}">
                  <a16:creationId xmlns:a16="http://schemas.microsoft.com/office/drawing/2014/main" id="{71645EB6-7E0C-491E-9A5B-C25E80A64A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837744"/>
              <a:ext cx="403225" cy="1705431"/>
            </a:xfrm>
            <a:custGeom>
              <a:avLst/>
              <a:gdLst>
                <a:gd name="T0" fmla="*/ 254 w 254"/>
                <a:gd name="T1" fmla="*/ 987 h 1109"/>
                <a:gd name="T2" fmla="*/ 0 w 254"/>
                <a:gd name="T3" fmla="*/ 1109 h 1109"/>
                <a:gd name="T4" fmla="*/ 0 w 254"/>
                <a:gd name="T5" fmla="*/ 119 h 1109"/>
                <a:gd name="T6" fmla="*/ 254 w 254"/>
                <a:gd name="T7" fmla="*/ 0 h 1109"/>
                <a:gd name="T8" fmla="*/ 254 w 254"/>
                <a:gd name="T9" fmla="*/ 987 h 1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4" h="1109">
                  <a:moveTo>
                    <a:pt x="254" y="987"/>
                  </a:moveTo>
                  <a:lnTo>
                    <a:pt x="0" y="1109"/>
                  </a:lnTo>
                  <a:lnTo>
                    <a:pt x="0" y="119"/>
                  </a:lnTo>
                  <a:lnTo>
                    <a:pt x="254" y="0"/>
                  </a:lnTo>
                  <a:lnTo>
                    <a:pt x="254" y="98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Freeform 47">
              <a:extLst>
                <a:ext uri="{FF2B5EF4-FFF2-40B4-BE49-F238E27FC236}">
                  <a16:creationId xmlns:a16="http://schemas.microsoft.com/office/drawing/2014/main" id="{D20E5CAC-62A4-48E1-9F9F-1F81766831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660" y="640894"/>
              <a:ext cx="168275" cy="1713195"/>
            </a:xfrm>
            <a:custGeom>
              <a:avLst/>
              <a:gdLst>
                <a:gd name="T0" fmla="*/ 106 w 106"/>
                <a:gd name="T1" fmla="*/ 1114 h 1114"/>
                <a:gd name="T2" fmla="*/ 0 w 106"/>
                <a:gd name="T3" fmla="*/ 1005 h 1114"/>
                <a:gd name="T4" fmla="*/ 0 w 106"/>
                <a:gd name="T5" fmla="*/ 0 h 1114"/>
                <a:gd name="T6" fmla="*/ 106 w 106"/>
                <a:gd name="T7" fmla="*/ 110 h 1114"/>
                <a:gd name="T8" fmla="*/ 106 w 106"/>
                <a:gd name="T9" fmla="*/ 1114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6" h="1114">
                  <a:moveTo>
                    <a:pt x="106" y="1114"/>
                  </a:moveTo>
                  <a:lnTo>
                    <a:pt x="0" y="1005"/>
                  </a:lnTo>
                  <a:lnTo>
                    <a:pt x="0" y="0"/>
                  </a:lnTo>
                  <a:lnTo>
                    <a:pt x="106" y="110"/>
                  </a:lnTo>
                  <a:lnTo>
                    <a:pt x="106" y="111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053A11D2-F06B-447E-96A7-27A21A8FA6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055" y="635715"/>
              <a:ext cx="10907863" cy="154145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olo 1">
            <a:extLst>
              <a:ext uri="{FF2B5EF4-FFF2-40B4-BE49-F238E27FC236}">
                <a16:creationId xmlns:a16="http://schemas.microsoft.com/office/drawing/2014/main" id="{17BBA5EC-E530-461D-A0A3-181F06D5CD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7280" y="759805"/>
            <a:ext cx="10306520" cy="1325563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40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STRUTTURA DEL QUESTIONARIO</a:t>
            </a:r>
          </a:p>
        </p:txBody>
      </p:sp>
      <p:pic>
        <p:nvPicPr>
          <p:cNvPr id="17" name="Elemento grafico 16" descr="Documento con riempimento a tinta unita">
            <a:extLst>
              <a:ext uri="{FF2B5EF4-FFF2-40B4-BE49-F238E27FC236}">
                <a16:creationId xmlns:a16="http://schemas.microsoft.com/office/drawing/2014/main" id="{77E6C746-00E8-4876-8B00-E982A1CA09F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24902" y="2669172"/>
            <a:ext cx="3209779" cy="3209779"/>
          </a:xfrm>
          <a:prstGeom prst="rect">
            <a:avLst/>
          </a:prstGeom>
        </p:spPr>
      </p:pic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4E1CC2F-74EF-4AC6-8574-2271EEBB2F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5569" y="2494450"/>
            <a:ext cx="5927634" cy="397051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sz="2400" dirty="0"/>
              <a:t>Composto in totale da 76 domande, tra cui: </a:t>
            </a:r>
          </a:p>
          <a:p>
            <a:r>
              <a:rPr lang="it-IT" sz="2400" dirty="0"/>
              <a:t>Domande chiuse (</a:t>
            </a:r>
            <a:r>
              <a:rPr lang="it-IT" sz="2400" dirty="0">
                <a:sym typeface="Wingdings" panose="05000000000000000000" pitchFamily="2" charset="2"/>
              </a:rPr>
              <a:t> scala </a:t>
            </a:r>
            <a:r>
              <a:rPr lang="it-IT" sz="2400" dirty="0" err="1">
                <a:sym typeface="Wingdings" panose="05000000000000000000" pitchFamily="2" charset="2"/>
              </a:rPr>
              <a:t>Likert</a:t>
            </a:r>
            <a:r>
              <a:rPr lang="it-IT" sz="2400" dirty="0">
                <a:sym typeface="Wingdings" panose="05000000000000000000" pitchFamily="2" charset="2"/>
              </a:rPr>
              <a:t>, scelta multipla);</a:t>
            </a:r>
            <a:endParaRPr lang="it-IT" sz="2400" dirty="0"/>
          </a:p>
          <a:p>
            <a:r>
              <a:rPr lang="it-IT" sz="2400" dirty="0"/>
              <a:t>Domande aperte;</a:t>
            </a:r>
          </a:p>
          <a:p>
            <a:pPr marL="0" indent="0">
              <a:buNone/>
            </a:pPr>
            <a:r>
              <a:rPr lang="it-IT" sz="2400" dirty="0"/>
              <a:t>A seconda del periodo di inizio della relazione il partecipante inizierà la compilazione a partire dal blocco corrispondente. </a:t>
            </a:r>
          </a:p>
          <a:p>
            <a:pPr marL="0" indent="0">
              <a:buNone/>
            </a:pPr>
            <a:r>
              <a:rPr lang="it-IT" sz="2400" dirty="0"/>
              <a:t>Alcune domande sono state prese da questionari standardizzati (BISF, DASS-21, PHQ e QMI), mentre altre sono state pensate da noi. </a:t>
            </a:r>
          </a:p>
          <a:p>
            <a:pPr marL="0" indent="0">
              <a:buNone/>
            </a:pPr>
            <a:endParaRPr lang="it-IT" sz="2000" dirty="0"/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2D8F1D0F-87AA-4099-9AF1-5F8EDF19F3E7}"/>
              </a:ext>
            </a:extLst>
          </p:cNvPr>
          <p:cNvSpPr txBox="1"/>
          <p:nvPr/>
        </p:nvSpPr>
        <p:spPr>
          <a:xfrm>
            <a:off x="635000" y="4216400"/>
            <a:ext cx="6565900" cy="1968500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>
              <a:spcAft>
                <a:spcPts val="600"/>
              </a:spcAft>
            </a:pPr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16964445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1022350"/>
            <a:ext cx="709612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837744"/>
            <a:ext cx="403225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660" y="640894"/>
            <a:ext cx="168275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223203" y="635716"/>
            <a:ext cx="328612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055" y="635715"/>
            <a:ext cx="10907863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86618C6F-71B2-4925-8A8A-F836C654DD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8506" y="800392"/>
            <a:ext cx="10264697" cy="1212102"/>
          </a:xfrm>
        </p:spPr>
        <p:txBody>
          <a:bodyPr>
            <a:normAutofit/>
          </a:bodyPr>
          <a:lstStyle/>
          <a:p>
            <a:r>
              <a:rPr lang="it-IT" sz="4000">
                <a:solidFill>
                  <a:srgbClr val="FFFFFF"/>
                </a:solidFill>
              </a:rPr>
              <a:t>DOMANDE INTRODUTTIVE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B61A107-7DEB-4800-83B9-7FD6954816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7624" y="2490436"/>
            <a:ext cx="9708995" cy="2624903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it-IT" sz="2400" dirty="0"/>
              <a:t>I primi due blocchi del questionario sono introduttivi:</a:t>
            </a:r>
          </a:p>
          <a:p>
            <a:pPr marL="514350" indent="-514350">
              <a:buFont typeface="+mj-lt"/>
              <a:buAutoNum type="arabicPeriod"/>
            </a:pPr>
            <a:r>
              <a:rPr lang="it-IT" sz="2400" dirty="0"/>
              <a:t>Blocco del consenso informato;</a:t>
            </a:r>
          </a:p>
          <a:p>
            <a:pPr marL="514350" indent="-514350">
              <a:buFont typeface="+mj-lt"/>
              <a:buAutoNum type="arabicPeriod"/>
            </a:pPr>
            <a:r>
              <a:rPr lang="it-IT" sz="2400" dirty="0"/>
              <a:t>Blocco intro: volto all’analisi del requisito di inclusione per la partecipazione al questionario.</a:t>
            </a:r>
          </a:p>
          <a:p>
            <a:pPr marL="0" indent="0">
              <a:buNone/>
            </a:pPr>
            <a:endParaRPr lang="it-IT" sz="2400" dirty="0"/>
          </a:p>
          <a:p>
            <a:pPr marL="0" indent="0">
              <a:buNone/>
            </a:pPr>
            <a:r>
              <a:rPr lang="en-US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it-IT" sz="2400" dirty="0"/>
          </a:p>
        </p:txBody>
      </p:sp>
      <p:sp>
        <p:nvSpPr>
          <p:cNvPr id="5" name="Freccia in giù 4">
            <a:extLst>
              <a:ext uri="{FF2B5EF4-FFF2-40B4-BE49-F238E27FC236}">
                <a16:creationId xmlns:a16="http://schemas.microsoft.com/office/drawing/2014/main" id="{6F6C8841-CCA8-43F6-A3DE-B0C6F1C5ABFB}"/>
              </a:ext>
            </a:extLst>
          </p:cNvPr>
          <p:cNvSpPr/>
          <p:nvPr/>
        </p:nvSpPr>
        <p:spPr>
          <a:xfrm>
            <a:off x="4424390" y="4192498"/>
            <a:ext cx="410818" cy="56984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6" name="CasellaDiTesto 15">
            <a:extLst>
              <a:ext uri="{FF2B5EF4-FFF2-40B4-BE49-F238E27FC236}">
                <a16:creationId xmlns:a16="http://schemas.microsoft.com/office/drawing/2014/main" id="{E7854460-3CB4-42C7-974C-E7CB6D823B1E}"/>
              </a:ext>
            </a:extLst>
          </p:cNvPr>
          <p:cNvSpPr txBox="1"/>
          <p:nvPr/>
        </p:nvSpPr>
        <p:spPr>
          <a:xfrm>
            <a:off x="1581799" y="4790684"/>
            <a:ext cx="6096000" cy="17235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Ha </a:t>
            </a:r>
            <a:r>
              <a:rPr lang="en-US" sz="24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intrapreso</a:t>
            </a:r>
            <a:r>
              <a:rPr lang="en-US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una </a:t>
            </a:r>
            <a:r>
              <a:rPr lang="en-US" sz="24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relazione</a:t>
            </a:r>
            <a:r>
              <a:rPr lang="en-US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sentimentale</a:t>
            </a:r>
            <a:r>
              <a:rPr lang="en-US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nel</a:t>
            </a:r>
            <a:r>
              <a:rPr lang="en-US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2020?</a:t>
            </a:r>
            <a:endParaRPr lang="it-IT" sz="24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spcBef>
                <a:spcPts val="600"/>
              </a:spcBef>
              <a:spcAft>
                <a:spcPts val="0"/>
              </a:spcAft>
              <a:buClr>
                <a:srgbClr val="BFBFBF"/>
              </a:buClr>
              <a:buSzPts val="2600"/>
              <a:buFont typeface="Courier New" panose="02070309020205020404" pitchFamily="49" charset="0"/>
              <a:buChar char="o"/>
            </a:pPr>
            <a:r>
              <a:rPr lang="en-US" sz="2400" dirty="0" err="1">
                <a:effectLst/>
                <a:ea typeface="Courier New" panose="02070309020205020404" pitchFamily="49" charset="0"/>
                <a:cs typeface="Courier New" panose="02070309020205020404" pitchFamily="49" charset="0"/>
              </a:rPr>
              <a:t>Sì</a:t>
            </a:r>
            <a:endParaRPr lang="it-IT" sz="2400" dirty="0">
              <a:effectLst/>
              <a:ea typeface="Courier New" panose="02070309020205020404" pitchFamily="49" charset="0"/>
              <a:cs typeface="Courier New" panose="02070309020205020404" pitchFamily="49" charset="0"/>
            </a:endParaRPr>
          </a:p>
          <a:p>
            <a:pPr marL="342900" lvl="0" indent="-342900">
              <a:spcBef>
                <a:spcPts val="600"/>
              </a:spcBef>
              <a:spcAft>
                <a:spcPts val="0"/>
              </a:spcAft>
              <a:buClr>
                <a:srgbClr val="BFBFBF"/>
              </a:buClr>
              <a:buSzPts val="2600"/>
              <a:buFont typeface="Courier New" panose="02070309020205020404" pitchFamily="49" charset="0"/>
              <a:buChar char="o"/>
            </a:pPr>
            <a:r>
              <a:rPr lang="en-US" sz="2400" dirty="0">
                <a:effectLst/>
                <a:ea typeface="Courier New" panose="02070309020205020404" pitchFamily="49" charset="0"/>
                <a:cs typeface="Courier New" panose="02070309020205020404" pitchFamily="49" charset="0"/>
              </a:rPr>
              <a:t>No</a:t>
            </a:r>
            <a:endParaRPr lang="it-IT" sz="2400" dirty="0">
              <a:effectLst/>
              <a:ea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9997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6" grpId="0" build="allAtOnce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1" name="Rectangle 50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1022350"/>
            <a:ext cx="709612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5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837744"/>
            <a:ext cx="403225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7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660" y="640894"/>
            <a:ext cx="168275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9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223203" y="635716"/>
            <a:ext cx="328612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055" y="635715"/>
            <a:ext cx="10907863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83334E1E-302D-4BF1-93F1-F5B3488ACB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8506" y="800392"/>
            <a:ext cx="10264697" cy="1212102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BLOCCO: INTRO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7B32DAB7-C9F6-4F58-B4B1-12639E30BE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57573" y="3117851"/>
            <a:ext cx="5365630" cy="356717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285750">
              <a:spcAft>
                <a:spcPts val="600"/>
              </a:spcAft>
            </a:pPr>
            <a:r>
              <a:rPr lang="en-US" sz="2400" dirty="0" err="1"/>
              <a:t>Informazioni</a:t>
            </a:r>
            <a:r>
              <a:rPr lang="en-US" sz="2400" dirty="0"/>
              <a:t> </a:t>
            </a:r>
            <a:r>
              <a:rPr lang="en-US" sz="2400" dirty="0" err="1"/>
              <a:t>anagrafiche</a:t>
            </a:r>
            <a:r>
              <a:rPr lang="en-US" sz="2400" dirty="0"/>
              <a:t>;</a:t>
            </a:r>
          </a:p>
          <a:p>
            <a:pPr marL="285750">
              <a:spcAft>
                <a:spcPts val="600"/>
              </a:spcAft>
            </a:pPr>
            <a:r>
              <a:rPr lang="en-US" sz="2400" dirty="0" err="1"/>
              <a:t>Regione</a:t>
            </a:r>
            <a:r>
              <a:rPr lang="en-US" sz="2400" dirty="0"/>
              <a:t> di </a:t>
            </a:r>
            <a:r>
              <a:rPr lang="en-US" sz="2400" dirty="0" err="1"/>
              <a:t>provenienza-residenza</a:t>
            </a:r>
            <a:r>
              <a:rPr lang="en-US" sz="2400" dirty="0"/>
              <a:t> (</a:t>
            </a:r>
            <a:r>
              <a:rPr lang="en-US" sz="2400" dirty="0" err="1"/>
              <a:t>gialla</a:t>
            </a:r>
            <a:r>
              <a:rPr lang="en-US" sz="2400" dirty="0"/>
              <a:t>, </a:t>
            </a:r>
            <a:r>
              <a:rPr lang="en-US" sz="2400" dirty="0" err="1"/>
              <a:t>arancione</a:t>
            </a:r>
            <a:r>
              <a:rPr lang="en-US" sz="2400" dirty="0"/>
              <a:t>, </a:t>
            </a:r>
            <a:r>
              <a:rPr lang="en-US" sz="2400" dirty="0" err="1"/>
              <a:t>rossa</a:t>
            </a:r>
            <a:r>
              <a:rPr lang="en-US" sz="2400" dirty="0"/>
              <a:t>);</a:t>
            </a:r>
          </a:p>
          <a:p>
            <a:pPr marL="285750">
              <a:spcAft>
                <a:spcPts val="600"/>
              </a:spcAft>
            </a:pPr>
            <a:r>
              <a:rPr lang="en-US" sz="2400" dirty="0" err="1"/>
              <a:t>Periodo</a:t>
            </a:r>
            <a:r>
              <a:rPr lang="en-US" sz="2400" dirty="0"/>
              <a:t> </a:t>
            </a:r>
            <a:r>
              <a:rPr lang="en-US" sz="2400" dirty="0" err="1"/>
              <a:t>inizio</a:t>
            </a:r>
            <a:r>
              <a:rPr lang="en-US" sz="2400" dirty="0"/>
              <a:t> </a:t>
            </a:r>
            <a:r>
              <a:rPr lang="en-US" sz="2400" dirty="0" err="1"/>
              <a:t>relazione</a:t>
            </a:r>
            <a:r>
              <a:rPr lang="en-US" sz="2400" dirty="0"/>
              <a:t> (primo lockdown, </a:t>
            </a:r>
            <a:r>
              <a:rPr lang="en-US" sz="2400" dirty="0" err="1"/>
              <a:t>pausa</a:t>
            </a:r>
            <a:r>
              <a:rPr lang="en-US" sz="2400" dirty="0"/>
              <a:t> </a:t>
            </a:r>
            <a:r>
              <a:rPr lang="en-US" sz="2400" dirty="0" err="1"/>
              <a:t>estiva</a:t>
            </a:r>
            <a:r>
              <a:rPr lang="en-US" sz="2400" dirty="0"/>
              <a:t>, secondo lockdown).</a:t>
            </a:r>
          </a:p>
          <a:p>
            <a:pPr marL="285750">
              <a:spcAft>
                <a:spcPts val="600"/>
              </a:spcAft>
            </a:pPr>
            <a:endParaRPr lang="en-US" sz="2400" dirty="0"/>
          </a:p>
          <a:p>
            <a:pPr marL="285750">
              <a:spcAft>
                <a:spcPts val="600"/>
              </a:spcAft>
            </a:pPr>
            <a:endParaRPr lang="en-US" sz="2400" dirty="0"/>
          </a:p>
          <a:p>
            <a:pPr marL="285750">
              <a:spcAft>
                <a:spcPts val="600"/>
              </a:spcAft>
            </a:pPr>
            <a:endParaRPr lang="en-US" sz="2400" dirty="0"/>
          </a:p>
        </p:txBody>
      </p:sp>
      <p:sp>
        <p:nvSpPr>
          <p:cNvPr id="16" name="Segnaposto contenuto 2">
            <a:extLst>
              <a:ext uri="{FF2B5EF4-FFF2-40B4-BE49-F238E27FC236}">
                <a16:creationId xmlns:a16="http://schemas.microsoft.com/office/drawing/2014/main" id="{AB775DFA-2B21-45DC-9B35-D3E370DAA544}"/>
              </a:ext>
            </a:extLst>
          </p:cNvPr>
          <p:cNvSpPr txBox="1">
            <a:spLocks/>
          </p:cNvSpPr>
          <p:nvPr/>
        </p:nvSpPr>
        <p:spPr>
          <a:xfrm>
            <a:off x="1768563" y="3226643"/>
            <a:ext cx="3658053" cy="87608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In </a:t>
            </a:r>
            <a:r>
              <a:rPr lang="en-US" dirty="0" err="1"/>
              <a:t>questo</a:t>
            </a:r>
            <a:r>
              <a:rPr lang="en-US" dirty="0"/>
              <a:t> </a:t>
            </a:r>
            <a:r>
              <a:rPr lang="en-US" dirty="0" err="1"/>
              <a:t>blocco</a:t>
            </a:r>
            <a:r>
              <a:rPr lang="en-US" dirty="0"/>
              <a:t> </a:t>
            </a:r>
            <a:r>
              <a:rPr lang="en-US" dirty="0" err="1"/>
              <a:t>vengono</a:t>
            </a:r>
            <a:r>
              <a:rPr lang="en-US" dirty="0"/>
              <a:t> </a:t>
            </a:r>
            <a:r>
              <a:rPr lang="en-US" dirty="0" err="1"/>
              <a:t>raccolte</a:t>
            </a:r>
            <a:r>
              <a:rPr lang="en-US" dirty="0"/>
              <a:t>:</a:t>
            </a:r>
            <a:r>
              <a:rPr lang="en-US" sz="1800" dirty="0">
                <a:solidFill>
                  <a:srgbClr val="FFFFFF"/>
                </a:solidFill>
              </a:rPr>
              <a:t>:</a:t>
            </a:r>
          </a:p>
        </p:txBody>
      </p:sp>
      <p:pic>
        <p:nvPicPr>
          <p:cNvPr id="8" name="Elemento grafico 7" descr="{0} contorno">
            <a:extLst>
              <a:ext uri="{FF2B5EF4-FFF2-40B4-BE49-F238E27FC236}">
                <a16:creationId xmlns:a16="http://schemas.microsoft.com/office/drawing/2014/main" id="{7A6880B3-A7C8-4F96-8979-48553CE847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065803" y="4515829"/>
            <a:ext cx="1929073" cy="1929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86536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1022350"/>
            <a:ext cx="709612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837744"/>
            <a:ext cx="403225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660" y="640894"/>
            <a:ext cx="168275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223203" y="635716"/>
            <a:ext cx="328612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055" y="635715"/>
            <a:ext cx="10907863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0259FE52-E291-4567-9089-88ED241DC695}"/>
              </a:ext>
            </a:extLst>
          </p:cNvPr>
          <p:cNvSpPr txBox="1"/>
          <p:nvPr/>
        </p:nvSpPr>
        <p:spPr>
          <a:xfrm>
            <a:off x="958506" y="800392"/>
            <a:ext cx="10264697" cy="12121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BLOCCHI PRINCIPALI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DF689ED-9B9E-4489-8A0A-8E4D9448EC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8505" y="2733999"/>
            <a:ext cx="8225555" cy="356717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368300"/>
            <a:r>
              <a:rPr lang="en-US" sz="2400" dirty="0">
                <a:effectLst/>
              </a:rPr>
              <a:t>Block: </a:t>
            </a:r>
            <a:r>
              <a:rPr lang="en-US" sz="2400" dirty="0" err="1">
                <a:effectLst/>
              </a:rPr>
              <a:t>Domande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generali</a:t>
            </a:r>
            <a:r>
              <a:rPr lang="en-US" sz="2400" dirty="0">
                <a:effectLst/>
              </a:rPr>
              <a:t> (21 Questions)</a:t>
            </a:r>
          </a:p>
          <a:p>
            <a:pPr marL="368300"/>
            <a:r>
              <a:rPr lang="en-US" sz="2400" dirty="0">
                <a:effectLst/>
              </a:rPr>
              <a:t>Standard: Primo lockdown (14 Questions) </a:t>
            </a:r>
            <a:r>
              <a:rPr lang="en-US" sz="2400" dirty="0">
                <a:effectLst/>
                <a:sym typeface="Wingdings" panose="05000000000000000000" pitchFamily="2" charset="2"/>
              </a:rPr>
              <a:t> </a:t>
            </a:r>
            <a:r>
              <a:rPr lang="en-US" sz="2400" i="1" dirty="0" err="1">
                <a:effectLst/>
                <a:sym typeface="Wingdings" panose="05000000000000000000" pitchFamily="2" charset="2"/>
              </a:rPr>
              <a:t>Marzo</a:t>
            </a:r>
            <a:r>
              <a:rPr lang="en-US" sz="2400" i="1" dirty="0">
                <a:effectLst/>
                <a:sym typeface="Wingdings" panose="05000000000000000000" pitchFamily="2" charset="2"/>
              </a:rPr>
              <a:t> – Maggio </a:t>
            </a:r>
            <a:endParaRPr lang="en-US" sz="2400" i="1" dirty="0">
              <a:effectLst/>
            </a:endParaRPr>
          </a:p>
          <a:p>
            <a:pPr marL="368300"/>
            <a:r>
              <a:rPr lang="en-US" sz="2400" dirty="0">
                <a:effectLst/>
              </a:rPr>
              <a:t>Block: </a:t>
            </a:r>
            <a:r>
              <a:rPr lang="en-US" sz="2400" dirty="0" err="1">
                <a:effectLst/>
              </a:rPr>
              <a:t>Periodo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estivo</a:t>
            </a:r>
            <a:r>
              <a:rPr lang="en-US" sz="2400" dirty="0">
                <a:effectLst/>
              </a:rPr>
              <a:t> (17 Questions) </a:t>
            </a:r>
            <a:r>
              <a:rPr lang="en-US" sz="2400" dirty="0">
                <a:effectLst/>
                <a:sym typeface="Wingdings" panose="05000000000000000000" pitchFamily="2" charset="2"/>
              </a:rPr>
              <a:t> </a:t>
            </a:r>
            <a:r>
              <a:rPr lang="en-US" sz="2400" i="1" dirty="0" err="1">
                <a:effectLst/>
              </a:rPr>
              <a:t>Giugno</a:t>
            </a:r>
            <a:r>
              <a:rPr lang="en-US" sz="2400" i="1" dirty="0">
                <a:effectLst/>
              </a:rPr>
              <a:t> - </a:t>
            </a:r>
            <a:r>
              <a:rPr lang="en-US" sz="2400" i="1" dirty="0" err="1">
                <a:effectLst/>
              </a:rPr>
              <a:t>Ottobre</a:t>
            </a:r>
            <a:endParaRPr lang="en-US" sz="2400" i="1" dirty="0">
              <a:effectLst/>
            </a:endParaRPr>
          </a:p>
          <a:p>
            <a:pPr marL="368300"/>
            <a:r>
              <a:rPr lang="en-US" sz="2400" dirty="0">
                <a:effectLst/>
              </a:rPr>
              <a:t>Block: Secondo lockdown (10 Questions) </a:t>
            </a:r>
            <a:r>
              <a:rPr lang="en-US" sz="2400" dirty="0">
                <a:effectLst/>
                <a:sym typeface="Wingdings" panose="05000000000000000000" pitchFamily="2" charset="2"/>
              </a:rPr>
              <a:t> </a:t>
            </a:r>
            <a:r>
              <a:rPr lang="en-US" sz="2400" i="1" dirty="0" err="1">
                <a:effectLst/>
                <a:sym typeface="Wingdings" panose="05000000000000000000" pitchFamily="2" charset="2"/>
              </a:rPr>
              <a:t>Novembre</a:t>
            </a:r>
            <a:r>
              <a:rPr lang="en-US" sz="2400" i="1" dirty="0">
                <a:effectLst/>
                <a:sym typeface="Wingdings" panose="05000000000000000000" pitchFamily="2" charset="2"/>
              </a:rPr>
              <a:t> - …</a:t>
            </a:r>
            <a:endParaRPr lang="en-US" sz="2400" i="1" dirty="0">
              <a:effectLst/>
            </a:endParaRPr>
          </a:p>
          <a:p>
            <a:pPr marL="368300"/>
            <a:r>
              <a:rPr lang="en-US" sz="2400" dirty="0">
                <a:effectLst/>
              </a:rPr>
              <a:t>Standard: </a:t>
            </a:r>
            <a:r>
              <a:rPr lang="en-US" sz="2400" dirty="0" err="1">
                <a:effectLst/>
              </a:rPr>
              <a:t>Domande</a:t>
            </a:r>
            <a:r>
              <a:rPr lang="en-US" sz="2400" dirty="0">
                <a:effectLst/>
              </a:rPr>
              <a:t> conclusive (14 Questions)</a:t>
            </a:r>
          </a:p>
          <a:p>
            <a:pPr marL="0"/>
            <a:endParaRPr lang="en-US" sz="2400" dirty="0"/>
          </a:p>
        </p:txBody>
      </p:sp>
      <p:sp>
        <p:nvSpPr>
          <p:cNvPr id="13" name="Parentesi graffa chiusa 12">
            <a:extLst>
              <a:ext uri="{FF2B5EF4-FFF2-40B4-BE49-F238E27FC236}">
                <a16:creationId xmlns:a16="http://schemas.microsoft.com/office/drawing/2014/main" id="{0FB718ED-BE7A-415B-B0C9-0267A5561723}"/>
              </a:ext>
            </a:extLst>
          </p:cNvPr>
          <p:cNvSpPr/>
          <p:nvPr/>
        </p:nvSpPr>
        <p:spPr>
          <a:xfrm>
            <a:off x="9019606" y="3376372"/>
            <a:ext cx="328907" cy="1717373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801259D7-F304-4C14-B1E4-240B06D7140D}"/>
              </a:ext>
            </a:extLst>
          </p:cNvPr>
          <p:cNvSpPr txBox="1"/>
          <p:nvPr/>
        </p:nvSpPr>
        <p:spPr>
          <a:xfrm>
            <a:off x="9400979" y="3634893"/>
            <a:ext cx="2870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it-IT" sz="2400" dirty="0"/>
              <a:t>Abbiamo messo a confronto 3 fasce temporali</a:t>
            </a:r>
          </a:p>
        </p:txBody>
      </p:sp>
    </p:spTree>
    <p:extLst>
      <p:ext uri="{BB962C8B-B14F-4D97-AF65-F5344CB8AC3E}">
        <p14:creationId xmlns:p14="http://schemas.microsoft.com/office/powerpoint/2010/main" val="1268045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0" name="Rectangle 39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1022350"/>
            <a:ext cx="709612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837744"/>
            <a:ext cx="403225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660" y="640894"/>
            <a:ext cx="168275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223203" y="635716"/>
            <a:ext cx="328612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055" y="635715"/>
            <a:ext cx="10907863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E6D3C39C-E139-42C9-AAB6-9AC398B89DD7}"/>
              </a:ext>
            </a:extLst>
          </p:cNvPr>
          <p:cNvSpPr txBox="1"/>
          <p:nvPr/>
        </p:nvSpPr>
        <p:spPr>
          <a:xfrm>
            <a:off x="958506" y="800392"/>
            <a:ext cx="10264697" cy="12121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BLOCCO: DOMANDE GENERALI</a:t>
            </a:r>
          </a:p>
        </p:txBody>
      </p:sp>
      <p:sp>
        <p:nvSpPr>
          <p:cNvPr id="41" name="CasellaDiTesto 40">
            <a:extLst>
              <a:ext uri="{FF2B5EF4-FFF2-40B4-BE49-F238E27FC236}">
                <a16:creationId xmlns:a16="http://schemas.microsoft.com/office/drawing/2014/main" id="{72943F0B-DEBC-4D6F-A5CF-85DAB5C37401}"/>
              </a:ext>
            </a:extLst>
          </p:cNvPr>
          <p:cNvSpPr txBox="1"/>
          <p:nvPr/>
        </p:nvSpPr>
        <p:spPr>
          <a:xfrm>
            <a:off x="1119322" y="3493248"/>
            <a:ext cx="390524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/>
              <a:t>Esempi di domande di questo blocco riguardano:</a:t>
            </a:r>
          </a:p>
          <a:p>
            <a:endParaRPr lang="it-IT" dirty="0"/>
          </a:p>
        </p:txBody>
      </p:sp>
      <p:sp>
        <p:nvSpPr>
          <p:cNvPr id="43" name="Segnaposto contenuto 2">
            <a:extLst>
              <a:ext uri="{FF2B5EF4-FFF2-40B4-BE49-F238E27FC236}">
                <a16:creationId xmlns:a16="http://schemas.microsoft.com/office/drawing/2014/main" id="{18CBE8BC-9AA4-43D8-8703-F6893F235E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2984" y="2341848"/>
            <a:ext cx="5513832" cy="4169664"/>
          </a:xfrm>
        </p:spPr>
        <p:txBody>
          <a:bodyPr anchor="ctr">
            <a:normAutofit/>
          </a:bodyPr>
          <a:lstStyle/>
          <a:p>
            <a:r>
              <a:rPr lang="it-IT" sz="2400" dirty="0"/>
              <a:t>Come si sono conosciuti; </a:t>
            </a:r>
          </a:p>
          <a:p>
            <a:r>
              <a:rPr lang="it-IT" sz="2400" dirty="0"/>
              <a:t>Come sono rimasti in contatti, </a:t>
            </a:r>
          </a:p>
          <a:p>
            <a:r>
              <a:rPr lang="it-IT" sz="2400" dirty="0"/>
              <a:t>Se loro o il loro partner hanno contratto il virus; </a:t>
            </a:r>
          </a:p>
          <a:p>
            <a:r>
              <a:rPr lang="it-IT" sz="2400" dirty="0"/>
              <a:t>Situazioni lavorative e abitative; </a:t>
            </a:r>
          </a:p>
          <a:p>
            <a:r>
              <a:rPr lang="it-IT" sz="2400" dirty="0"/>
              <a:t>Orientamento sessuale; </a:t>
            </a:r>
          </a:p>
          <a:p>
            <a:r>
              <a:rPr lang="it-IT" sz="2400" i="1" dirty="0" err="1"/>
              <a:t>Patient</a:t>
            </a:r>
            <a:r>
              <a:rPr lang="it-IT" sz="2400" i="1" dirty="0"/>
              <a:t> </a:t>
            </a:r>
            <a:r>
              <a:rPr lang="it-IT" sz="2400" i="1" dirty="0" err="1"/>
              <a:t>Healt</a:t>
            </a:r>
            <a:r>
              <a:rPr lang="it-IT" sz="2400" i="1" dirty="0"/>
              <a:t> </a:t>
            </a:r>
            <a:r>
              <a:rPr lang="it-IT" sz="2400" i="1" dirty="0" err="1"/>
              <a:t>Questionnaire</a:t>
            </a:r>
            <a:r>
              <a:rPr lang="it-IT" sz="2400" i="1" dirty="0"/>
              <a:t> </a:t>
            </a:r>
            <a:r>
              <a:rPr lang="it-IT" sz="2400" dirty="0"/>
              <a:t>(PHQ-15)   </a:t>
            </a:r>
            <a:r>
              <a:rPr lang="it-IT" sz="2400" dirty="0">
                <a:sym typeface="Wingdings" panose="05000000000000000000" pitchFamily="2" charset="2"/>
              </a:rPr>
              <a:t> scala di gravità dei sintomi somatici. 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297813071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1716</Words>
  <Application>Microsoft Office PowerPoint</Application>
  <PresentationFormat>Widescreen</PresentationFormat>
  <Paragraphs>439</Paragraphs>
  <Slides>26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26</vt:i4>
      </vt:variant>
    </vt:vector>
  </HeadingPairs>
  <TitlesOfParts>
    <vt:vector size="34" baseType="lpstr">
      <vt:lpstr>Arial</vt:lpstr>
      <vt:lpstr>Avenir Next LT Pro</vt:lpstr>
      <vt:lpstr>Calibri</vt:lpstr>
      <vt:lpstr>Calibri Light</vt:lpstr>
      <vt:lpstr>Calibri(corpo)</vt:lpstr>
      <vt:lpstr>Courier New</vt:lpstr>
      <vt:lpstr>Gabriola</vt:lpstr>
      <vt:lpstr>Tema di Office</vt:lpstr>
      <vt:lpstr>NUOVE RELAZIONI AI TEMPI DEL COVID</vt:lpstr>
      <vt:lpstr>OBIETTIVO</vt:lpstr>
      <vt:lpstr> TARGET</vt:lpstr>
      <vt:lpstr>METODO:</vt:lpstr>
      <vt:lpstr>STRUTTURA DEL QUESTIONARIO</vt:lpstr>
      <vt:lpstr>DOMANDE INTRODUTTIVE</vt:lpstr>
      <vt:lpstr>BLOCCO: INTRO</vt:lpstr>
      <vt:lpstr>Presentazione standard di PowerPoint</vt:lpstr>
      <vt:lpstr>Presentazione standard di PowerPoint</vt:lpstr>
      <vt:lpstr>ESEMPIO PHQ-15</vt:lpstr>
      <vt:lpstr>STANDARD: PRIMO LOCKDOWN</vt:lpstr>
      <vt:lpstr>ESEMPI DOMANDE</vt:lpstr>
      <vt:lpstr>Presentazione standard di PowerPoint</vt:lpstr>
      <vt:lpstr>BLOCCO: PERIODO ESTIVO </vt:lpstr>
      <vt:lpstr>ESEMPI DOMANDE</vt:lpstr>
      <vt:lpstr>Presentazione standard di PowerPoint</vt:lpstr>
      <vt:lpstr>BLOCCO: SECONDO LOCKDOWN</vt:lpstr>
      <vt:lpstr>ESEMPI DOMANDE</vt:lpstr>
      <vt:lpstr>STANDARD: DOMANDE CONCLUSIVE</vt:lpstr>
      <vt:lpstr>ESEMPIO BISF</vt:lpstr>
      <vt:lpstr>ESEMPIO DASS-21</vt:lpstr>
      <vt:lpstr>ESEMPIO QMI</vt:lpstr>
      <vt:lpstr>INFERENZE DAI DATI</vt:lpstr>
      <vt:lpstr>Presentazione standard di PowerPoint</vt:lpstr>
      <vt:lpstr>LINK DEL QUESTIONARIO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NUOVE RELAZIONI AI TEMPI DEL COVID</dc:title>
  <dc:creator>Melis Maurizio</dc:creator>
  <cp:lastModifiedBy>Melis Maurizio</cp:lastModifiedBy>
  <cp:revision>1</cp:revision>
  <dcterms:created xsi:type="dcterms:W3CDTF">2020-12-08T17:39:03Z</dcterms:created>
  <dcterms:modified xsi:type="dcterms:W3CDTF">2020-12-08T17:39:56Z</dcterms:modified>
</cp:coreProperties>
</file>